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7" r:id="rId2"/>
    <p:sldId id="557" r:id="rId3"/>
    <p:sldId id="560" r:id="rId4"/>
    <p:sldId id="558" r:id="rId5"/>
    <p:sldId id="559" r:id="rId6"/>
    <p:sldId id="575" r:id="rId7"/>
    <p:sldId id="599" r:id="rId8"/>
    <p:sldId id="598" r:id="rId9"/>
    <p:sldId id="577" r:id="rId10"/>
    <p:sldId id="578" r:id="rId11"/>
    <p:sldId id="576" r:id="rId12"/>
    <p:sldId id="579" r:id="rId13"/>
    <p:sldId id="581" r:id="rId14"/>
    <p:sldId id="580" r:id="rId15"/>
    <p:sldId id="584" r:id="rId16"/>
    <p:sldId id="582" r:id="rId17"/>
    <p:sldId id="583" r:id="rId18"/>
    <p:sldId id="414" r:id="rId19"/>
    <p:sldId id="566" r:id="rId20"/>
    <p:sldId id="574" r:id="rId21"/>
    <p:sldId id="573" r:id="rId22"/>
    <p:sldId id="572" r:id="rId23"/>
    <p:sldId id="571" r:id="rId24"/>
    <p:sldId id="570" r:id="rId25"/>
    <p:sldId id="569" r:id="rId26"/>
    <p:sldId id="568" r:id="rId27"/>
    <p:sldId id="567" r:id="rId28"/>
    <p:sldId id="585" r:id="rId29"/>
    <p:sldId id="587" r:id="rId30"/>
    <p:sldId id="589" r:id="rId31"/>
    <p:sldId id="590" r:id="rId32"/>
    <p:sldId id="591" r:id="rId33"/>
    <p:sldId id="592" r:id="rId34"/>
    <p:sldId id="593" r:id="rId35"/>
    <p:sldId id="594" r:id="rId36"/>
    <p:sldId id="597" r:id="rId37"/>
    <p:sldId id="595" r:id="rId38"/>
    <p:sldId id="6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y King" initials="DK" lastIdx="1" clrIdx="0">
    <p:extLst>
      <p:ext uri="{19B8F6BF-5375-455C-9EA6-DF929625EA0E}">
        <p15:presenceInfo xmlns:p15="http://schemas.microsoft.com/office/powerpoint/2012/main" userId="439bd464ecc43c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5" autoAdjust="0"/>
    <p:restoredTop sz="71818" autoAdjust="0"/>
  </p:normalViewPr>
  <p:slideViewPr>
    <p:cSldViewPr snapToGrid="0">
      <p:cViewPr varScale="1">
        <p:scale>
          <a:sx n="79" d="100"/>
          <a:sy n="79" d="100"/>
        </p:scale>
        <p:origin x="1158" y="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6" d="100"/>
          <a:sy n="56" d="100"/>
        </p:scale>
        <p:origin x="28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1E44C69-1397-4B95-BC1E-FC3D36D4F2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44D2466-597B-417B-867E-AE06480A2C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9D29A-02A6-46BF-ABA0-5CB59C444AE6}" type="datetimeFigureOut">
              <a:rPr lang="zh-CN" altLang="en-US" smtClean="0"/>
              <a:t>2023/9/18</a:t>
            </a:fld>
            <a:endParaRPr lang="zh-CN" altLang="en-US"/>
          </a:p>
        </p:txBody>
      </p:sp>
      <p:sp>
        <p:nvSpPr>
          <p:cNvPr id="4" name="页脚占位符 3">
            <a:extLst>
              <a:ext uri="{FF2B5EF4-FFF2-40B4-BE49-F238E27FC236}">
                <a16:creationId xmlns:a16="http://schemas.microsoft.com/office/drawing/2014/main" id="{636538C6-5207-463C-BD96-6980165F36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37B7FA7-1FAE-4DE0-8E95-6DD756AFB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EE4038-DA93-4F1F-95FE-F1172D16D9BF}" type="slidenum">
              <a:rPr lang="zh-CN" altLang="en-US" smtClean="0"/>
              <a:t>‹#›</a:t>
            </a:fld>
            <a:endParaRPr lang="zh-CN" altLang="en-US"/>
          </a:p>
        </p:txBody>
      </p:sp>
    </p:spTree>
    <p:extLst>
      <p:ext uri="{BB962C8B-B14F-4D97-AF65-F5344CB8AC3E}">
        <p14:creationId xmlns:p14="http://schemas.microsoft.com/office/powerpoint/2010/main" val="1605975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EC568-50C8-4C48-B1A6-624BC443F9D6}"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D4EA0-BC41-408C-8789-1F5659B1AC80}" type="slidenum">
              <a:rPr lang="zh-CN" altLang="en-US" smtClean="0"/>
              <a:t>‹#›</a:t>
            </a:fld>
            <a:endParaRPr lang="zh-CN" altLang="en-US"/>
          </a:p>
        </p:txBody>
      </p:sp>
    </p:spTree>
    <p:extLst>
      <p:ext uri="{BB962C8B-B14F-4D97-AF65-F5344CB8AC3E}">
        <p14:creationId xmlns:p14="http://schemas.microsoft.com/office/powerpoint/2010/main" val="934820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a:t>
            </a:fld>
            <a:endParaRPr lang="zh-CN" altLang="en-US"/>
          </a:p>
        </p:txBody>
      </p:sp>
    </p:spTree>
    <p:extLst>
      <p:ext uri="{BB962C8B-B14F-4D97-AF65-F5344CB8AC3E}">
        <p14:creationId xmlns:p14="http://schemas.microsoft.com/office/powerpoint/2010/main" val="291995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10</a:t>
            </a:fld>
            <a:endParaRPr lang="zh-CN" altLang="en-US"/>
          </a:p>
        </p:txBody>
      </p:sp>
    </p:spTree>
    <p:extLst>
      <p:ext uri="{BB962C8B-B14F-4D97-AF65-F5344CB8AC3E}">
        <p14:creationId xmlns:p14="http://schemas.microsoft.com/office/powerpoint/2010/main" val="363448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11</a:t>
            </a:fld>
            <a:endParaRPr lang="zh-CN" altLang="en-US"/>
          </a:p>
        </p:txBody>
      </p:sp>
    </p:spTree>
    <p:extLst>
      <p:ext uri="{BB962C8B-B14F-4D97-AF65-F5344CB8AC3E}">
        <p14:creationId xmlns:p14="http://schemas.microsoft.com/office/powerpoint/2010/main" val="3578716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12</a:t>
            </a:fld>
            <a:endParaRPr lang="zh-CN" altLang="en-US"/>
          </a:p>
        </p:txBody>
      </p:sp>
    </p:spTree>
    <p:extLst>
      <p:ext uri="{BB962C8B-B14F-4D97-AF65-F5344CB8AC3E}">
        <p14:creationId xmlns:p14="http://schemas.microsoft.com/office/powerpoint/2010/main" val="399960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13</a:t>
            </a:fld>
            <a:endParaRPr lang="zh-CN" altLang="en-US"/>
          </a:p>
        </p:txBody>
      </p:sp>
    </p:spTree>
    <p:extLst>
      <p:ext uri="{BB962C8B-B14F-4D97-AF65-F5344CB8AC3E}">
        <p14:creationId xmlns:p14="http://schemas.microsoft.com/office/powerpoint/2010/main" val="377112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14</a:t>
            </a:fld>
            <a:endParaRPr lang="zh-CN" altLang="en-US"/>
          </a:p>
        </p:txBody>
      </p:sp>
    </p:spTree>
    <p:extLst>
      <p:ext uri="{BB962C8B-B14F-4D97-AF65-F5344CB8AC3E}">
        <p14:creationId xmlns:p14="http://schemas.microsoft.com/office/powerpoint/2010/main" val="2281130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15</a:t>
            </a:fld>
            <a:endParaRPr lang="zh-CN" altLang="en-US"/>
          </a:p>
        </p:txBody>
      </p:sp>
    </p:spTree>
    <p:extLst>
      <p:ext uri="{BB962C8B-B14F-4D97-AF65-F5344CB8AC3E}">
        <p14:creationId xmlns:p14="http://schemas.microsoft.com/office/powerpoint/2010/main" val="94626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zh-CN" altLang="en-US"/>
              <a:t>Department of Computer Engineering, CMU</a:t>
            </a:r>
            <a:endParaRPr lang="th-TH">
              <a:ea typeface="Angsana New" charset="0"/>
              <a:cs typeface="Angsana New" charset="0"/>
            </a:endParaRPr>
          </a:p>
        </p:txBody>
      </p:sp>
      <p:sp>
        <p:nvSpPr>
          <p:cNvPr id="5" name="灯片编号占位符 4"/>
          <p:cNvSpPr>
            <a:spLocks noGrp="1"/>
          </p:cNvSpPr>
          <p:nvPr>
            <p:ph type="sldNum" sz="quarter" idx="11"/>
          </p:nvPr>
        </p:nvSpPr>
        <p:spPr/>
        <p:txBody>
          <a:bodyPr/>
          <a:lstStyle/>
          <a:p>
            <a:fld id="{DCBE46A9-CCAC-9A41-8AB0-79569BC7CA08}" type="slidenum">
              <a:rPr lang="zh-CN" altLang="en-US" smtClean="0"/>
              <a:pPr/>
              <a:t>16</a:t>
            </a:fld>
            <a:endParaRPr lang="th-TH">
              <a:ea typeface="Angsana New" charset="0"/>
              <a:cs typeface="Angsana New" charset="0"/>
            </a:endParaRPr>
          </a:p>
        </p:txBody>
      </p:sp>
      <p:sp>
        <p:nvSpPr>
          <p:cNvPr id="6" name="页脚占位符 5"/>
          <p:cNvSpPr>
            <a:spLocks noGrp="1"/>
          </p:cNvSpPr>
          <p:nvPr>
            <p:ph type="ftr" sz="quarter" idx="12"/>
          </p:nvPr>
        </p:nvSpPr>
        <p:spPr/>
        <p:txBody>
          <a:bodyPr/>
          <a:lstStyle/>
          <a:p>
            <a:endParaRPr lang="th-TH"/>
          </a:p>
        </p:txBody>
      </p:sp>
    </p:spTree>
    <p:extLst>
      <p:ext uri="{BB962C8B-B14F-4D97-AF65-F5344CB8AC3E}">
        <p14:creationId xmlns:p14="http://schemas.microsoft.com/office/powerpoint/2010/main" val="173549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18</a:t>
            </a:fld>
            <a:endParaRPr lang="zh-CN" altLang="en-US"/>
          </a:p>
        </p:txBody>
      </p:sp>
    </p:spTree>
    <p:extLst>
      <p:ext uri="{BB962C8B-B14F-4D97-AF65-F5344CB8AC3E}">
        <p14:creationId xmlns:p14="http://schemas.microsoft.com/office/powerpoint/2010/main" val="102280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19</a:t>
            </a:fld>
            <a:endParaRPr lang="zh-CN" altLang="en-US"/>
          </a:p>
        </p:txBody>
      </p:sp>
    </p:spTree>
    <p:extLst>
      <p:ext uri="{BB962C8B-B14F-4D97-AF65-F5344CB8AC3E}">
        <p14:creationId xmlns:p14="http://schemas.microsoft.com/office/powerpoint/2010/main" val="3742523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20</a:t>
            </a:fld>
            <a:endParaRPr lang="zh-CN" altLang="en-US"/>
          </a:p>
        </p:txBody>
      </p:sp>
    </p:spTree>
    <p:extLst>
      <p:ext uri="{BB962C8B-B14F-4D97-AF65-F5344CB8AC3E}">
        <p14:creationId xmlns:p14="http://schemas.microsoft.com/office/powerpoint/2010/main" val="29234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a:t>
            </a:fld>
            <a:endParaRPr lang="zh-CN" altLang="en-US"/>
          </a:p>
        </p:txBody>
      </p:sp>
    </p:spTree>
    <p:extLst>
      <p:ext uri="{BB962C8B-B14F-4D97-AF65-F5344CB8AC3E}">
        <p14:creationId xmlns:p14="http://schemas.microsoft.com/office/powerpoint/2010/main" val="3412947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21</a:t>
            </a:fld>
            <a:endParaRPr lang="zh-CN" altLang="en-US"/>
          </a:p>
        </p:txBody>
      </p:sp>
    </p:spTree>
    <p:extLst>
      <p:ext uri="{BB962C8B-B14F-4D97-AF65-F5344CB8AC3E}">
        <p14:creationId xmlns:p14="http://schemas.microsoft.com/office/powerpoint/2010/main" val="326786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22</a:t>
            </a:fld>
            <a:endParaRPr lang="zh-CN" altLang="en-US"/>
          </a:p>
        </p:txBody>
      </p:sp>
    </p:spTree>
    <p:extLst>
      <p:ext uri="{BB962C8B-B14F-4D97-AF65-F5344CB8AC3E}">
        <p14:creationId xmlns:p14="http://schemas.microsoft.com/office/powerpoint/2010/main" val="1583543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23</a:t>
            </a:fld>
            <a:endParaRPr lang="zh-CN" altLang="en-US"/>
          </a:p>
        </p:txBody>
      </p:sp>
    </p:spTree>
    <p:extLst>
      <p:ext uri="{BB962C8B-B14F-4D97-AF65-F5344CB8AC3E}">
        <p14:creationId xmlns:p14="http://schemas.microsoft.com/office/powerpoint/2010/main" val="186318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24</a:t>
            </a:fld>
            <a:endParaRPr lang="zh-CN" altLang="en-US"/>
          </a:p>
        </p:txBody>
      </p:sp>
    </p:spTree>
    <p:extLst>
      <p:ext uri="{BB962C8B-B14F-4D97-AF65-F5344CB8AC3E}">
        <p14:creationId xmlns:p14="http://schemas.microsoft.com/office/powerpoint/2010/main" val="190922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25</a:t>
            </a:fld>
            <a:endParaRPr lang="zh-CN" altLang="en-US"/>
          </a:p>
        </p:txBody>
      </p:sp>
    </p:spTree>
    <p:extLst>
      <p:ext uri="{BB962C8B-B14F-4D97-AF65-F5344CB8AC3E}">
        <p14:creationId xmlns:p14="http://schemas.microsoft.com/office/powerpoint/2010/main" val="194781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26</a:t>
            </a:fld>
            <a:endParaRPr lang="zh-CN" altLang="en-US"/>
          </a:p>
        </p:txBody>
      </p:sp>
    </p:spTree>
    <p:extLst>
      <p:ext uri="{BB962C8B-B14F-4D97-AF65-F5344CB8AC3E}">
        <p14:creationId xmlns:p14="http://schemas.microsoft.com/office/powerpoint/2010/main" val="3579266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27</a:t>
            </a:fld>
            <a:endParaRPr lang="zh-CN" altLang="en-US"/>
          </a:p>
        </p:txBody>
      </p:sp>
    </p:spTree>
    <p:extLst>
      <p:ext uri="{BB962C8B-B14F-4D97-AF65-F5344CB8AC3E}">
        <p14:creationId xmlns:p14="http://schemas.microsoft.com/office/powerpoint/2010/main" val="3496360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CF11AFEC-ADCF-4FFC-9F04-33FAA96A4433}" type="slidenum">
              <a:rPr lang="en-US" altLang="zh-CN">
                <a:solidFill>
                  <a:prstClr val="black"/>
                </a:solidFill>
              </a:rPr>
              <a:pPr/>
              <a:t>28</a:t>
            </a:fld>
            <a:endParaRPr lang="en-US" altLang="zh-CN">
              <a:solidFill>
                <a:prstClr val="black"/>
              </a:solidFill>
            </a:endParaRPr>
          </a:p>
        </p:txBody>
      </p:sp>
    </p:spTree>
    <p:extLst>
      <p:ext uri="{BB962C8B-B14F-4D97-AF65-F5344CB8AC3E}">
        <p14:creationId xmlns:p14="http://schemas.microsoft.com/office/powerpoint/2010/main" val="530814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3EE39CCC-234D-4ED1-8A43-9FF0A0C4256A}" type="slidenum">
              <a:rPr lang="en-US" altLang="zh-CN">
                <a:solidFill>
                  <a:prstClr val="black"/>
                </a:solidFill>
              </a:rPr>
              <a:pPr/>
              <a:t>29</a:t>
            </a:fld>
            <a:endParaRPr lang="en-US" altLang="zh-CN">
              <a:solidFill>
                <a:prstClr val="black"/>
              </a:solidFill>
            </a:endParaRPr>
          </a:p>
        </p:txBody>
      </p:sp>
    </p:spTree>
    <p:extLst>
      <p:ext uri="{BB962C8B-B14F-4D97-AF65-F5344CB8AC3E}">
        <p14:creationId xmlns:p14="http://schemas.microsoft.com/office/powerpoint/2010/main" val="36124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重排</a:t>
            </a:r>
            <a:endParaRPr lang="zh-CN" altLang="zh-CN" dirty="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18E3AE75-B730-478D-A15F-648948F28120}" type="slidenum">
              <a:rPr lang="en-US" altLang="zh-CN">
                <a:solidFill>
                  <a:prstClr val="black"/>
                </a:solidFill>
              </a:rPr>
              <a:pPr/>
              <a:t>30</a:t>
            </a:fld>
            <a:endParaRPr lang="en-US" altLang="zh-CN">
              <a:solidFill>
                <a:prstClr val="black"/>
              </a:solidFill>
            </a:endParaRPr>
          </a:p>
        </p:txBody>
      </p:sp>
    </p:spTree>
    <p:extLst>
      <p:ext uri="{BB962C8B-B14F-4D97-AF65-F5344CB8AC3E}">
        <p14:creationId xmlns:p14="http://schemas.microsoft.com/office/powerpoint/2010/main" val="237527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暗通道原理</a:t>
            </a: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3</a:t>
            </a:fld>
            <a:endParaRPr lang="zh-CN" altLang="en-US"/>
          </a:p>
        </p:txBody>
      </p:sp>
    </p:spTree>
    <p:extLst>
      <p:ext uri="{BB962C8B-B14F-4D97-AF65-F5344CB8AC3E}">
        <p14:creationId xmlns:p14="http://schemas.microsoft.com/office/powerpoint/2010/main" val="2789768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69478E95-7DCB-4FDD-964F-8DC084898A9E}" type="slidenum">
              <a:rPr lang="en-US" altLang="zh-CN">
                <a:solidFill>
                  <a:prstClr val="black"/>
                </a:solidFill>
              </a:rPr>
              <a:pPr/>
              <a:t>31</a:t>
            </a:fld>
            <a:endParaRPr lang="en-US" altLang="zh-CN">
              <a:solidFill>
                <a:prstClr val="black"/>
              </a:solidFill>
            </a:endParaRPr>
          </a:p>
        </p:txBody>
      </p:sp>
    </p:spTree>
    <p:extLst>
      <p:ext uri="{BB962C8B-B14F-4D97-AF65-F5344CB8AC3E}">
        <p14:creationId xmlns:p14="http://schemas.microsoft.com/office/powerpoint/2010/main" val="4197744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DC720CF9-58B9-47C4-A22E-3FD2865C3F88}" type="slidenum">
              <a:rPr lang="en-US" altLang="zh-CN">
                <a:solidFill>
                  <a:prstClr val="black"/>
                </a:solidFill>
              </a:rPr>
              <a:pPr/>
              <a:t>32</a:t>
            </a:fld>
            <a:endParaRPr lang="en-US" altLang="zh-CN">
              <a:solidFill>
                <a:prstClr val="black"/>
              </a:solidFill>
            </a:endParaRPr>
          </a:p>
        </p:txBody>
      </p:sp>
    </p:spTree>
    <p:extLst>
      <p:ext uri="{BB962C8B-B14F-4D97-AF65-F5344CB8AC3E}">
        <p14:creationId xmlns:p14="http://schemas.microsoft.com/office/powerpoint/2010/main" val="3781750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170E72F3-A2FE-476A-9269-C28347C8E02E}" type="slidenum">
              <a:rPr lang="en-US" altLang="zh-CN">
                <a:solidFill>
                  <a:prstClr val="black"/>
                </a:solidFill>
              </a:rPr>
              <a:pPr/>
              <a:t>33</a:t>
            </a:fld>
            <a:endParaRPr lang="en-US" altLang="zh-CN">
              <a:solidFill>
                <a:prstClr val="black"/>
              </a:solidFill>
            </a:endParaRPr>
          </a:p>
        </p:txBody>
      </p:sp>
    </p:spTree>
    <p:extLst>
      <p:ext uri="{BB962C8B-B14F-4D97-AF65-F5344CB8AC3E}">
        <p14:creationId xmlns:p14="http://schemas.microsoft.com/office/powerpoint/2010/main" val="1635809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1C03F388-0856-42C6-8C94-F5585207A443}" type="slidenum">
              <a:rPr lang="en-US" altLang="zh-CN" b="0"/>
              <a:pPr/>
              <a:t>34</a:t>
            </a:fld>
            <a:endParaRPr lang="en-US" altLang="zh-CN" b="0"/>
          </a:p>
        </p:txBody>
      </p:sp>
    </p:spTree>
    <p:extLst>
      <p:ext uri="{BB962C8B-B14F-4D97-AF65-F5344CB8AC3E}">
        <p14:creationId xmlns:p14="http://schemas.microsoft.com/office/powerpoint/2010/main" val="2060917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中国工程院院士潘云鹤在</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人工智能迈向</a:t>
            </a:r>
            <a:r>
              <a:rPr lang="en-US" altLang="zh-CN" sz="1200" b="1"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人工智能</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是基于重大变化的信息新环境和发展新目标的新一代人工智能，所涉及的技术包括</a:t>
            </a:r>
            <a:r>
              <a:rPr lang="zh-CN" altLang="en-US" sz="1200" b="1" i="0" kern="1200" dirty="0">
                <a:solidFill>
                  <a:schemeClr val="tx1"/>
                </a:solidFill>
                <a:effectLst/>
                <a:latin typeface="+mn-lt"/>
                <a:ea typeface="+mn-ea"/>
                <a:cs typeface="+mn-cs"/>
              </a:rPr>
              <a:t>大数据智能、跨媒体智能、自主智能、人机混合增强智能和群体智能</a:t>
            </a:r>
            <a:r>
              <a:rPr lang="zh-CN" altLang="en-US" sz="1200" b="0" i="0" kern="1200" dirty="0">
                <a:solidFill>
                  <a:schemeClr val="tx1"/>
                </a:solidFill>
                <a:effectLst/>
                <a:latin typeface="+mn-lt"/>
                <a:ea typeface="+mn-ea"/>
                <a:cs typeface="+mn-cs"/>
              </a:rPr>
              <a:t>等</a:t>
            </a:r>
            <a:endParaRPr lang="en-US" dirty="0"/>
          </a:p>
        </p:txBody>
      </p:sp>
      <p:sp>
        <p:nvSpPr>
          <p:cNvPr id="4" name="Slide Number Placeholder 3"/>
          <p:cNvSpPr>
            <a:spLocks noGrp="1"/>
          </p:cNvSpPr>
          <p:nvPr>
            <p:ph type="sldNum" sz="quarter" idx="10"/>
          </p:nvPr>
        </p:nvSpPr>
        <p:spPr/>
        <p:txBody>
          <a:bodyPr/>
          <a:lstStyle/>
          <a:p>
            <a:fld id="{C65D4EA0-BC41-408C-8789-1F5659B1AC80}" type="slidenum">
              <a:rPr lang="zh-CN" altLang="en-US" smtClean="0"/>
              <a:t>35</a:t>
            </a:fld>
            <a:endParaRPr lang="zh-CN" altLang="en-US"/>
          </a:p>
        </p:txBody>
      </p:sp>
    </p:spTree>
    <p:extLst>
      <p:ext uri="{BB962C8B-B14F-4D97-AF65-F5344CB8AC3E}">
        <p14:creationId xmlns:p14="http://schemas.microsoft.com/office/powerpoint/2010/main" val="194795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4</a:t>
            </a:fld>
            <a:endParaRPr lang="zh-CN" altLang="en-US"/>
          </a:p>
        </p:txBody>
      </p:sp>
    </p:spTree>
    <p:extLst>
      <p:ext uri="{BB962C8B-B14F-4D97-AF65-F5344CB8AC3E}">
        <p14:creationId xmlns:p14="http://schemas.microsoft.com/office/powerpoint/2010/main" val="60473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5</a:t>
            </a:fld>
            <a:endParaRPr lang="zh-CN" altLang="en-US"/>
          </a:p>
        </p:txBody>
      </p:sp>
    </p:spTree>
    <p:extLst>
      <p:ext uri="{BB962C8B-B14F-4D97-AF65-F5344CB8AC3E}">
        <p14:creationId xmlns:p14="http://schemas.microsoft.com/office/powerpoint/2010/main" val="423757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6</a:t>
            </a:fld>
            <a:endParaRPr lang="zh-CN" altLang="en-US"/>
          </a:p>
        </p:txBody>
      </p:sp>
    </p:spTree>
    <p:extLst>
      <p:ext uri="{BB962C8B-B14F-4D97-AF65-F5344CB8AC3E}">
        <p14:creationId xmlns:p14="http://schemas.microsoft.com/office/powerpoint/2010/main" val="300266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Robert Horn</a:t>
            </a:r>
            <a:r>
              <a:rPr lang="zh-CN" altLang="en-US" sz="1200" b="0" i="0" kern="1200" dirty="0">
                <a:solidFill>
                  <a:schemeClr val="tx1"/>
                </a:solidFill>
                <a:effectLst/>
                <a:latin typeface="+mn-lt"/>
                <a:ea typeface="+mn-ea"/>
                <a:cs typeface="+mn-cs"/>
              </a:rPr>
              <a:t>著作</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Visual Language》</a:t>
            </a: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7</a:t>
            </a:fld>
            <a:endParaRPr lang="zh-CN" altLang="en-US"/>
          </a:p>
        </p:txBody>
      </p:sp>
    </p:spTree>
    <p:extLst>
      <p:ext uri="{BB962C8B-B14F-4D97-AF65-F5344CB8AC3E}">
        <p14:creationId xmlns:p14="http://schemas.microsoft.com/office/powerpoint/2010/main" val="39509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8</a:t>
            </a:fld>
            <a:endParaRPr lang="zh-CN" altLang="en-US"/>
          </a:p>
        </p:txBody>
      </p:sp>
    </p:spTree>
    <p:extLst>
      <p:ext uri="{BB962C8B-B14F-4D97-AF65-F5344CB8AC3E}">
        <p14:creationId xmlns:p14="http://schemas.microsoft.com/office/powerpoint/2010/main" val="219343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9</a:t>
            </a:fld>
            <a:endParaRPr lang="zh-CN" altLang="en-US"/>
          </a:p>
        </p:txBody>
      </p:sp>
    </p:spTree>
    <p:extLst>
      <p:ext uri="{BB962C8B-B14F-4D97-AF65-F5344CB8AC3E}">
        <p14:creationId xmlns:p14="http://schemas.microsoft.com/office/powerpoint/2010/main" val="144031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C4DC1-A021-45E0-BCFD-2427BE36AD3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E7F42E-94B8-4C98-AB7C-C46DE30B5A57}"/>
              </a:ext>
            </a:extLst>
          </p:cNvPr>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64138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C16BB-D4BA-4AC4-8AFC-2C937BBBC951}"/>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C7F60B-B81D-4758-8C0D-F72BC4A3DC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83B6B1-442A-43FE-85F2-CAB64A75FDF4}"/>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E2E74539-4B83-43C2-BB8A-ECDCF6DE4AD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D9CCB6E-7A4E-4A73-8856-DC731B454CE8}"/>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5834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BE1AA-A112-4D91-8763-692AD8701368}"/>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12EED2-3133-4105-B118-02E0FAC0C00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7CDA12-A7A6-4E4B-94BD-8B058E0A0A8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89BEBBE3-99D0-47B5-9018-C41ED5163A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CA7E322-0A05-464E-8B0C-A4C6749DC14A}"/>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235286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a:t>单击此处编辑母版标题样式</a:t>
            </a:r>
          </a:p>
        </p:txBody>
      </p:sp>
      <p:sp>
        <p:nvSpPr>
          <p:cNvPr id="3" name="表格占位符 2"/>
          <p:cNvSpPr>
            <a:spLocks noGrp="1"/>
          </p:cNvSpPr>
          <p:nvPr>
            <p:ph type="tbl" idx="1"/>
          </p:nvPr>
        </p:nvSpPr>
        <p:spPr>
          <a:xfrm>
            <a:off x="711200" y="2017713"/>
            <a:ext cx="11228917" cy="4114800"/>
          </a:xfrm>
        </p:spPr>
        <p:txBody>
          <a:bodyPr/>
          <a:lstStyle/>
          <a:p>
            <a:endParaRPr lang="zh-CN" altLang="en-US"/>
          </a:p>
        </p:txBody>
      </p:sp>
      <p:sp>
        <p:nvSpPr>
          <p:cNvPr id="4" name="日期占位符 3"/>
          <p:cNvSpPr>
            <a:spLocks noGrp="1"/>
          </p:cNvSpPr>
          <p:nvPr>
            <p:ph type="dt" sz="half" idx="10"/>
          </p:nvPr>
        </p:nvSpPr>
        <p:spPr>
          <a:xfrm>
            <a:off x="1219200" y="6324600"/>
            <a:ext cx="2540000" cy="457200"/>
          </a:xfrm>
        </p:spPr>
        <p:txBody>
          <a:bodyPr/>
          <a:lstStyle>
            <a:lvl1pPr>
              <a:defRPr/>
            </a:lvl1pPr>
          </a:lstStyle>
          <a:p>
            <a:endParaRPr lang="th-TH"/>
          </a:p>
        </p:txBody>
      </p:sp>
      <p:sp>
        <p:nvSpPr>
          <p:cNvPr id="5" name="页脚占位符 4"/>
          <p:cNvSpPr>
            <a:spLocks noGrp="1"/>
          </p:cNvSpPr>
          <p:nvPr>
            <p:ph type="ftr" sz="quarter" idx="11"/>
          </p:nvPr>
        </p:nvSpPr>
        <p:spPr>
          <a:xfrm>
            <a:off x="4470400" y="6324600"/>
            <a:ext cx="3860800" cy="457200"/>
          </a:xfrm>
        </p:spPr>
        <p:txBody>
          <a:bodyPr/>
          <a:lstStyle>
            <a:lvl1pPr>
              <a:defRPr/>
            </a:lvl1pPr>
          </a:lstStyle>
          <a:p>
            <a:r>
              <a:rPr lang="en-US"/>
              <a:t>2020-CS- BIT</a:t>
            </a:r>
            <a:endParaRPr lang="th-TH" dirty="0"/>
          </a:p>
        </p:txBody>
      </p:sp>
      <p:sp>
        <p:nvSpPr>
          <p:cNvPr id="6" name="幻灯片编号占位符 5"/>
          <p:cNvSpPr>
            <a:spLocks noGrp="1"/>
          </p:cNvSpPr>
          <p:nvPr>
            <p:ph type="sldNum" sz="quarter" idx="12"/>
          </p:nvPr>
        </p:nvSpPr>
        <p:spPr>
          <a:xfrm>
            <a:off x="9042400" y="6324600"/>
            <a:ext cx="2540000" cy="457200"/>
          </a:xfrm>
        </p:spPr>
        <p:txBody>
          <a:bodyPr/>
          <a:lstStyle>
            <a:lvl1pPr>
              <a:defRPr/>
            </a:lvl1pPr>
          </a:lstStyle>
          <a:p>
            <a:fld id="{04850E99-0740-894D-8657-F23164709E77}" type="slidenum">
              <a:rPr lang="zh-CN" altLang="en-US"/>
              <a:pPr/>
              <a:t>‹#›</a:t>
            </a:fld>
            <a:endParaRPr lang="th-TH"/>
          </a:p>
        </p:txBody>
      </p:sp>
    </p:spTree>
    <p:extLst>
      <p:ext uri="{BB962C8B-B14F-4D97-AF65-F5344CB8AC3E}">
        <p14:creationId xmlns:p14="http://schemas.microsoft.com/office/powerpoint/2010/main" val="4842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B550F-BEB3-48CE-8A18-3540135A55B4}"/>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82E7C6-F75D-4633-9A81-A2FBA35C31BB}"/>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AAFE151-B63C-4F09-90D2-9511E047541D}"/>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687B095D-AB84-4AEB-99FE-5DC0B900806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4B0B979-BC1B-4746-8FE8-335C916ADC5E}"/>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1971765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5EB3D-C34D-42FB-9D36-CBE63F2A730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9B6B13A-42E3-4736-A1F2-FD20E18A41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A1C2E5B-731F-4F00-9DD0-F9B265BABBF2}"/>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0E66929D-7ED2-4566-9E8A-2F01F26ED65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7F30716-AB70-4F23-8358-804449A55D34}"/>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6320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D67DD-EDDD-42C9-9880-296757E8C1FF}"/>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6A0A75-2C4E-4222-B14D-9DD0BB2B202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573CABD-C787-4C5B-8569-CDCFFA1E791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A975A1-9B41-4369-9654-1894BA76688D}"/>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086FEDED-D28A-4CA0-B59B-8F22D908FB7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B0E3E7-4E31-4519-B0B6-6F25B3B8F4AC}"/>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9804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3252E-E298-4A80-95ED-B21B47B05DF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001052-A03A-4A1E-954A-A0D923F89C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444E4BE-5C46-4A91-A5BA-CDC9EE92969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4DFE5E7-6DF2-4358-87CF-2FF5C1EB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97659E2-463C-42E2-ACF8-AC84F0FB479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5E8FA09-C790-4FAC-88AE-38F496C4D918}"/>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8" name="页脚占位符 7">
            <a:extLst>
              <a:ext uri="{FF2B5EF4-FFF2-40B4-BE49-F238E27FC236}">
                <a16:creationId xmlns:a16="http://schemas.microsoft.com/office/drawing/2014/main" id="{F5A6ECA9-3E59-4020-9311-689A2F44179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1AA0D17-23ED-4A26-A2A1-05B1CEBDF0E9}"/>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6413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E9766-194C-44FC-B024-EC525CFB7288}"/>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C3726C-61FD-468D-8700-7863E4AA1870}"/>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4" name="页脚占位符 3">
            <a:extLst>
              <a:ext uri="{FF2B5EF4-FFF2-40B4-BE49-F238E27FC236}">
                <a16:creationId xmlns:a16="http://schemas.microsoft.com/office/drawing/2014/main" id="{C471B819-DEE2-4E43-AC67-F4BC87E7FF0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8A009FB-D758-4C38-8A63-A3A5B94C482F}"/>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3772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71C6D-7ED5-49E7-BF43-6BFFDD6B725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3" name="页脚占位符 2">
            <a:extLst>
              <a:ext uri="{FF2B5EF4-FFF2-40B4-BE49-F238E27FC236}">
                <a16:creationId xmlns:a16="http://schemas.microsoft.com/office/drawing/2014/main" id="{B89EEB59-244F-48AF-970C-F4BA8BE0A93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F6EEF76-9F4D-44DC-B73B-3ABD103D7A0B}"/>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24597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EF374-E832-48F3-9B56-E8BBB5F676B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6A9D8E-45C0-47A2-8649-4958E5D6A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0F54ED-6564-4FD9-B2A0-BA5B8E428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1931FE-B3EF-4299-A734-CF27AC01A8B8}"/>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73FBFB47-3E2F-49B1-B04B-CB4A11E2CEF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E872B17-7159-4EA4-9092-0FE53EA1D83F}"/>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28285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725DF-B144-4887-B6CA-F1779C9D662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B778D65-0A96-4715-9FD0-5894F385DE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306DBF-6B4F-498C-B80C-074FB2C4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46267A-99AC-4159-9A7C-DA8F5283483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1912DD44-B550-43E1-9B30-6632F1839DD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A83B8B4-C52E-4293-9B69-8BE58752730A}"/>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1056246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1FBD68-5FF4-4C5A-B572-DC64C51B97B2}"/>
              </a:ext>
            </a:extLst>
          </p:cNvPr>
          <p:cNvSpPr>
            <a:spLocks noGrp="1"/>
          </p:cNvSpPr>
          <p:nvPr>
            <p:ph type="body" idx="1"/>
          </p:nvPr>
        </p:nvSpPr>
        <p:spPr>
          <a:xfrm>
            <a:off x="1080000" y="1105854"/>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Introduction</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4" name="图片 13">
            <a:extLst>
              <a:ext uri="{FF2B5EF4-FFF2-40B4-BE49-F238E27FC236}">
                <a16:creationId xmlns:a16="http://schemas.microsoft.com/office/drawing/2014/main" id="{9E38156A-5C91-48A1-9CCE-C921563FD8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080000" cy="1080000"/>
          </a:xfrm>
          <a:prstGeom prst="rect">
            <a:avLst/>
          </a:prstGeom>
        </p:spPr>
      </p:pic>
      <p:sp>
        <p:nvSpPr>
          <p:cNvPr id="4" name="矩形 3">
            <a:extLst>
              <a:ext uri="{FF2B5EF4-FFF2-40B4-BE49-F238E27FC236}">
                <a16:creationId xmlns:a16="http://schemas.microsoft.com/office/drawing/2014/main" id="{D02CEFD8-16D3-4F49-B8D4-18091DE409EA}"/>
              </a:ext>
            </a:extLst>
          </p:cNvPr>
          <p:cNvSpPr/>
          <p:nvPr userDrawn="1"/>
        </p:nvSpPr>
        <p:spPr>
          <a:xfrm>
            <a:off x="0" y="6499274"/>
            <a:ext cx="6096000" cy="358726"/>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北京理工大学</a:t>
            </a:r>
          </a:p>
        </p:txBody>
      </p:sp>
      <p:sp>
        <p:nvSpPr>
          <p:cNvPr id="5" name="矩形 4">
            <a:extLst>
              <a:ext uri="{FF2B5EF4-FFF2-40B4-BE49-F238E27FC236}">
                <a16:creationId xmlns:a16="http://schemas.microsoft.com/office/drawing/2014/main" id="{A1112EB0-9096-46F2-905F-E226E235CA1D}"/>
              </a:ext>
            </a:extLst>
          </p:cNvPr>
          <p:cNvSpPr/>
          <p:nvPr userDrawn="1"/>
        </p:nvSpPr>
        <p:spPr>
          <a:xfrm>
            <a:off x="6096000" y="6499274"/>
            <a:ext cx="6096000" cy="358726"/>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计算机学院</a:t>
            </a:r>
          </a:p>
        </p:txBody>
      </p:sp>
    </p:spTree>
    <p:extLst>
      <p:ext uri="{BB962C8B-B14F-4D97-AF65-F5344CB8AC3E}">
        <p14:creationId xmlns:p14="http://schemas.microsoft.com/office/powerpoint/2010/main" val="59783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tes.google.com/site/wuyuweib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xml"/><Relationship Id="rId7" Type="http://schemas.openxmlformats.org/officeDocument/2006/relationships/image" Target="../media/image13.wmf"/><Relationship Id="rId12"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30F19693-0095-4699-97B5-243EF9143ED6}"/>
              </a:ext>
            </a:extLst>
          </p:cNvPr>
          <p:cNvSpPr>
            <a:spLocks noGrp="1"/>
          </p:cNvSpPr>
          <p:nvPr>
            <p:ph type="subTitle" idx="1"/>
          </p:nvPr>
        </p:nvSpPr>
        <p:spPr>
          <a:xfrm>
            <a:off x="1524000" y="3602038"/>
            <a:ext cx="9144000" cy="2395806"/>
          </a:xfrm>
        </p:spPr>
        <p:txBody>
          <a:bodyPr>
            <a:normAutofit lnSpcReduction="10000"/>
          </a:bodyPr>
          <a:lstStyle/>
          <a:p>
            <a:r>
              <a:rPr lang="en-US" altLang="zh-CN" sz="2800" dirty="0" err="1"/>
              <a:t>Yuwei</a:t>
            </a:r>
            <a:r>
              <a:rPr lang="en-US" altLang="zh-CN" sz="2800" dirty="0"/>
              <a:t> Wu  </a:t>
            </a:r>
            <a:r>
              <a:rPr lang="zh-CN" altLang="en-US" sz="2800" dirty="0"/>
              <a:t>武玉伟</a:t>
            </a:r>
            <a:endParaRPr lang="en-US" altLang="zh-CN" sz="2800" dirty="0"/>
          </a:p>
          <a:p>
            <a:r>
              <a:rPr lang="en-US" altLang="zh-CN" sz="2800" dirty="0">
                <a:hlinkClick r:id="rId3"/>
              </a:rPr>
              <a:t>https://sites.google.com/site/wuyuweibit/</a:t>
            </a:r>
            <a:r>
              <a:rPr lang="en-US" altLang="zh-CN" sz="2800" dirty="0"/>
              <a:t> </a:t>
            </a:r>
          </a:p>
          <a:p>
            <a:endParaRPr lang="en-US" altLang="zh-CN" sz="2800" dirty="0"/>
          </a:p>
          <a:p>
            <a:endParaRPr lang="en-US" altLang="zh-CN" sz="2800" dirty="0"/>
          </a:p>
          <a:p>
            <a:fld id="{C704F083-AA8A-417D-B115-D64EFEBDF4A6}" type="datetime4">
              <a:rPr lang="en-US" altLang="zh-CN" smtClean="0"/>
              <a:t>September 18, 2023</a:t>
            </a:fld>
            <a:endParaRPr lang="zh-CN" altLang="en-US" dirty="0"/>
          </a:p>
        </p:txBody>
      </p:sp>
      <p:sp>
        <p:nvSpPr>
          <p:cNvPr id="11" name="标题 1">
            <a:extLst>
              <a:ext uri="{FF2B5EF4-FFF2-40B4-BE49-F238E27FC236}">
                <a16:creationId xmlns:a16="http://schemas.microsoft.com/office/drawing/2014/main" id="{92E99F77-2FD0-4795-9214-CC556BCE6F87}"/>
              </a:ext>
            </a:extLst>
          </p:cNvPr>
          <p:cNvSpPr>
            <a:spLocks noGrp="1"/>
          </p:cNvSpPr>
          <p:nvPr>
            <p:ph type="ctrTitle"/>
          </p:nvPr>
        </p:nvSpPr>
        <p:spPr>
          <a:xfrm>
            <a:off x="1524000" y="2169047"/>
            <a:ext cx="9144000" cy="928123"/>
          </a:xfrm>
        </p:spPr>
        <p:txBody>
          <a:bodyPr anchor="t" anchorCtr="0">
            <a:noAutofit/>
          </a:bodyPr>
          <a:lstStyle/>
          <a:p>
            <a:pPr fontAlgn="base">
              <a:spcBef>
                <a:spcPct val="50000"/>
              </a:spcBef>
              <a:spcAft>
                <a:spcPct val="0"/>
              </a:spcAft>
            </a:pPr>
            <a:r>
              <a:rPr lang="zh-CN" altLang="en-US" sz="4400" b="1" dirty="0">
                <a:solidFill>
                  <a:srgbClr val="800000"/>
                </a:solidFill>
              </a:rPr>
              <a:t>数字图像处理 绪论</a:t>
            </a:r>
          </a:p>
        </p:txBody>
      </p:sp>
      <p:sp>
        <p:nvSpPr>
          <p:cNvPr id="4" name="标题 1">
            <a:extLst>
              <a:ext uri="{FF2B5EF4-FFF2-40B4-BE49-F238E27FC236}">
                <a16:creationId xmlns:a16="http://schemas.microsoft.com/office/drawing/2014/main" id="{92E99F77-2FD0-4795-9214-CC556BCE6F87}"/>
              </a:ext>
            </a:extLst>
          </p:cNvPr>
          <p:cNvSpPr txBox="1">
            <a:spLocks/>
          </p:cNvSpPr>
          <p:nvPr/>
        </p:nvSpPr>
        <p:spPr>
          <a:xfrm>
            <a:off x="1823841" y="1200117"/>
            <a:ext cx="9144000" cy="928123"/>
          </a:xfrm>
          <a:prstGeom prst="rect">
            <a:avLst/>
          </a:prstGeom>
        </p:spPr>
        <p:txBody>
          <a:bodyPr anchor="t" anchorCtr="0">
            <a:noAutofit/>
          </a:bodyP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fontAlgn="base">
              <a:lnSpc>
                <a:spcPts val="6300"/>
              </a:lnSpc>
              <a:spcBef>
                <a:spcPct val="50000"/>
              </a:spcBef>
              <a:spcAft>
                <a:spcPct val="0"/>
              </a:spcAft>
            </a:pPr>
            <a:r>
              <a:rPr lang="zh-CN" altLang="en-US" sz="4400" b="1" dirty="0">
                <a:solidFill>
                  <a:srgbClr val="800000"/>
                </a:solidFill>
              </a:rPr>
              <a:t>第一讲</a:t>
            </a:r>
            <a:br>
              <a:rPr lang="en-US" altLang="zh-CN" sz="4400" b="1" dirty="0">
                <a:solidFill>
                  <a:srgbClr val="800000"/>
                </a:solidFill>
              </a:rPr>
            </a:br>
            <a:endParaRPr lang="zh-CN" altLang="en-US" sz="4400" b="1" dirty="0">
              <a:solidFill>
                <a:srgbClr val="800000"/>
              </a:solidFill>
            </a:endParaRPr>
          </a:p>
        </p:txBody>
      </p:sp>
    </p:spTree>
    <p:extLst>
      <p:ext uri="{BB962C8B-B14F-4D97-AF65-F5344CB8AC3E}">
        <p14:creationId xmlns:p14="http://schemas.microsoft.com/office/powerpoint/2010/main" val="38779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图像表示</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24" name="Rectangle 23"/>
          <p:cNvSpPr/>
          <p:nvPr/>
        </p:nvSpPr>
        <p:spPr>
          <a:xfrm>
            <a:off x="385632" y="1752139"/>
            <a:ext cx="8709730" cy="984885"/>
          </a:xfrm>
          <a:prstGeom prst="rect">
            <a:avLst/>
          </a:prstGeom>
        </p:spPr>
        <p:txBody>
          <a:bodyPr wrap="square">
            <a:spAutoFit/>
          </a:bodyPr>
          <a:lstStyle/>
          <a:p>
            <a:pPr lvl="1"/>
            <a:r>
              <a:rPr lang="en-US" altLang="zh-CN" sz="2400" dirty="0">
                <a:ea typeface="微软雅黑" panose="020B0503020204020204" pitchFamily="34" charset="-122"/>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ea typeface="微软雅黑" panose="020B0503020204020204" pitchFamily="34" charset="-122"/>
              </a:rPr>
              <a:t>)</a:t>
            </a:r>
            <a:r>
              <a:rPr lang="zh-CN" altLang="en-US" sz="2400" dirty="0">
                <a:ea typeface="微软雅黑" panose="020B0503020204020204" pitchFamily="34" charset="-122"/>
              </a:rPr>
              <a:t>所用的坐标系统常在屏幕显示中采用</a:t>
            </a:r>
            <a:endParaRPr lang="en-US" altLang="zh-CN" sz="2400" dirty="0">
              <a:ea typeface="微软雅黑" panose="020B0503020204020204" pitchFamily="34" charset="-122"/>
            </a:endParaRPr>
          </a:p>
          <a:p>
            <a:pPr lvl="1">
              <a:spcBef>
                <a:spcPts val="1200"/>
              </a:spcBef>
            </a:pPr>
            <a:r>
              <a:rPr lang="en-US" altLang="zh-CN" sz="2400" dirty="0">
                <a:ea typeface="微软雅黑" panose="020B0503020204020204" pitchFamily="34" charset="-122"/>
              </a:rPr>
              <a:t>(b)</a:t>
            </a:r>
            <a:r>
              <a:rPr lang="zh-CN" altLang="en-US" sz="2400" dirty="0">
                <a:ea typeface="微软雅黑" panose="020B0503020204020204" pitchFamily="34" charset="-122"/>
              </a:rPr>
              <a:t>所用的坐标系统常在图像计算中采用</a:t>
            </a:r>
          </a:p>
        </p:txBody>
      </p:sp>
      <p:pic>
        <p:nvPicPr>
          <p:cNvPr id="22"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116" y="2842571"/>
            <a:ext cx="7223125"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18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11659090"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数字图像处理</a:t>
            </a:r>
            <a:r>
              <a:rPr lang="en-US" altLang="zh-CN" sz="3200" b="1" dirty="0"/>
              <a:t>(</a:t>
            </a:r>
            <a:r>
              <a:rPr lang="en-US" altLang="zh-CN" sz="3200" dirty="0"/>
              <a:t>Digital Image Processing</a:t>
            </a:r>
            <a:r>
              <a:rPr lang="en-US" altLang="zh-CN" sz="3200" b="1" dirty="0"/>
              <a:t>)</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593387" y="1611391"/>
            <a:ext cx="11548612" cy="276605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广义：与图像相关的处理（图像分析、理解和计算机视觉等）</a:t>
            </a:r>
          </a:p>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狭义（从输入和输出内容）：对图像进行各种加工，以改善图像的视觉效果或突出目标，强调图像之间进行的变换，是一个从图像到图像的过程</a:t>
            </a:r>
          </a:p>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广义上分为三种类型：低、中、高层处理</a:t>
            </a:r>
          </a:p>
          <a:p>
            <a:pPr lvl="2" algn="l">
              <a:lnSpc>
                <a:spcPts val="3200"/>
              </a:lnSpc>
            </a:pPr>
            <a:r>
              <a:rPr lang="zh-CN" altLang="en-US" sz="2000" b="1" dirty="0">
                <a:solidFill>
                  <a:schemeClr val="tx1"/>
                </a:solidFill>
                <a:latin typeface="微软雅黑" panose="020B0503020204020204" pitchFamily="34" charset="-122"/>
                <a:ea typeface="微软雅黑" panose="020B0503020204020204" pitchFamily="34" charset="-122"/>
              </a:rPr>
              <a:t>图像处理主要是低层处理及部分中层处理</a:t>
            </a:r>
          </a:p>
          <a:p>
            <a:endParaRPr lang="zh-CN" altLang="en-US" dirty="0">
              <a:solidFill>
                <a:schemeClr val="tx1"/>
              </a:solidFill>
            </a:endParaRPr>
          </a:p>
        </p:txBody>
      </p:sp>
      <p:sp>
        <p:nvSpPr>
          <p:cNvPr id="10" name="Rectangle 3"/>
          <p:cNvSpPr txBox="1">
            <a:spLocks noChangeArrowheads="1"/>
          </p:cNvSpPr>
          <p:nvPr/>
        </p:nvSpPr>
        <p:spPr>
          <a:xfrm>
            <a:off x="688919" y="4112244"/>
            <a:ext cx="7474024" cy="12241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lgn="l"/>
            <a:r>
              <a:rPr lang="zh-CN" altLang="en-US" sz="1800" b="1" dirty="0">
                <a:solidFill>
                  <a:srgbClr val="C00000"/>
                </a:solidFill>
                <a:latin typeface="微软雅黑" panose="020B0503020204020204" pitchFamily="34" charset="-122"/>
                <a:ea typeface="微软雅黑" panose="020B0503020204020204" pitchFamily="34" charset="-122"/>
              </a:rPr>
              <a:t>低层处理：输入输出都是图像</a:t>
            </a:r>
          </a:p>
          <a:p>
            <a:pPr lvl="1" algn="l"/>
            <a:r>
              <a:rPr lang="zh-CN" altLang="en-US" sz="1800" b="1" dirty="0">
                <a:solidFill>
                  <a:srgbClr val="C00000"/>
                </a:solidFill>
                <a:latin typeface="微软雅黑" panose="020B0503020204020204" pitchFamily="34" charset="-122"/>
                <a:ea typeface="微软雅黑" panose="020B0503020204020204" pitchFamily="34" charset="-122"/>
              </a:rPr>
              <a:t>中层处理：图像分割及目标的描述，输出是目标的特征数据</a:t>
            </a:r>
          </a:p>
          <a:p>
            <a:pPr lvl="1" algn="l"/>
            <a:r>
              <a:rPr lang="zh-CN" altLang="en-US" sz="1800" b="1" dirty="0">
                <a:solidFill>
                  <a:srgbClr val="C00000"/>
                </a:solidFill>
                <a:latin typeface="微软雅黑" panose="020B0503020204020204" pitchFamily="34" charset="-122"/>
                <a:ea typeface="微软雅黑" panose="020B0503020204020204" pitchFamily="34" charset="-122"/>
              </a:rPr>
              <a:t>高层处理：目标物体及相互关系的理解，输出是更抽象的数据</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937" y="2714291"/>
            <a:ext cx="4118973" cy="35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417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61624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图像信息量大、数据量也大</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2" name="Rectangle 1"/>
          <p:cNvSpPr/>
          <p:nvPr/>
        </p:nvSpPr>
        <p:spPr>
          <a:xfrm>
            <a:off x="1526964" y="1682885"/>
            <a:ext cx="6096000" cy="1631216"/>
          </a:xfrm>
          <a:prstGeom prst="rect">
            <a:avLst/>
          </a:prstGeom>
        </p:spPr>
        <p:txBody>
          <a:bodyPr>
            <a:spAutoFit/>
          </a:bodyPr>
          <a:lstStyle/>
          <a:p>
            <a:pPr marL="0" lvl="3" algn="just">
              <a:lnSpc>
                <a:spcPct val="125000"/>
              </a:lnSpc>
            </a:pPr>
            <a:r>
              <a:rPr lang="en-US" altLang="zh-CN" sz="2000" dirty="0">
                <a:latin typeface="宋体" panose="02010600030101010101" pitchFamily="2" charset="-122"/>
                <a:ea typeface="微软雅黑" panose="020B0503020204020204" pitchFamily="34" charset="-122"/>
              </a:rPr>
              <a:t>256×256</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256×256×1=64</a:t>
            </a:r>
            <a:r>
              <a:rPr lang="en-US" altLang="zh-CN" sz="2000" i="1" dirty="0">
                <a:latin typeface="Times New Roman" panose="02020603050405020304" pitchFamily="18" charset="0"/>
                <a:ea typeface="微软雅黑" panose="020B0503020204020204" pitchFamily="34" charset="-122"/>
              </a:rPr>
              <a:t>Kbytes</a:t>
            </a:r>
          </a:p>
          <a:p>
            <a:pPr marL="0" lvl="3" algn="just">
              <a:lnSpc>
                <a:spcPct val="125000"/>
              </a:lnSpc>
            </a:pPr>
            <a:r>
              <a:rPr lang="en-US" altLang="zh-CN" sz="2000" dirty="0">
                <a:latin typeface="宋体" panose="02010600030101010101" pitchFamily="2" charset="-122"/>
                <a:ea typeface="微软雅黑" panose="020B0503020204020204" pitchFamily="34" charset="-122"/>
              </a:rPr>
              <a:t>512×512</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512×512×1=256</a:t>
            </a:r>
            <a:r>
              <a:rPr lang="en-US" altLang="zh-CN" sz="2000" i="1" dirty="0">
                <a:latin typeface="Times New Roman" panose="02020603050405020304" pitchFamily="18" charset="0"/>
                <a:ea typeface="微软雅黑" panose="020B0503020204020204" pitchFamily="34" charset="-122"/>
              </a:rPr>
              <a:t>Kbytes</a:t>
            </a:r>
          </a:p>
          <a:p>
            <a:pPr marL="0" lvl="3" algn="just">
              <a:lnSpc>
                <a:spcPct val="125000"/>
              </a:lnSpc>
            </a:pPr>
            <a:r>
              <a:rPr lang="en-US" altLang="zh-CN" sz="2000" dirty="0">
                <a:latin typeface="宋体" panose="02010600030101010101" pitchFamily="2" charset="-122"/>
                <a:ea typeface="微软雅黑" panose="020B0503020204020204" pitchFamily="34" charset="-122"/>
              </a:rPr>
              <a:t>1024×1024</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1024×1024×1=1</a:t>
            </a:r>
            <a:r>
              <a:rPr lang="en-US" altLang="zh-CN" sz="2000" i="1" dirty="0">
                <a:latin typeface="Times New Roman" panose="02020603050405020304" pitchFamily="18" charset="0"/>
                <a:ea typeface="微软雅黑" panose="020B0503020204020204" pitchFamily="34" charset="-122"/>
              </a:rPr>
              <a:t>Mbytes</a:t>
            </a:r>
          </a:p>
          <a:p>
            <a:pPr marL="0" lvl="3" algn="just">
              <a:lnSpc>
                <a:spcPct val="125000"/>
              </a:lnSpc>
            </a:pPr>
            <a:r>
              <a:rPr lang="en-US" altLang="zh-CN" sz="2000" dirty="0">
                <a:latin typeface="宋体" panose="02010600030101010101" pitchFamily="2" charset="-122"/>
                <a:ea typeface="微软雅黑" panose="020B0503020204020204" pitchFamily="34" charset="-122"/>
              </a:rPr>
              <a:t>2048×2048</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2048×2048×1=4</a:t>
            </a:r>
            <a:r>
              <a:rPr lang="en-US" altLang="zh-CN" sz="2000" i="1" dirty="0">
                <a:latin typeface="Times New Roman" panose="02020603050405020304" pitchFamily="18" charset="0"/>
                <a:ea typeface="微软雅黑" panose="020B0503020204020204" pitchFamily="34" charset="-122"/>
              </a:rPr>
              <a:t>Mbytes</a:t>
            </a:r>
          </a:p>
        </p:txBody>
      </p:sp>
    </p:spTree>
    <p:extLst>
      <p:ext uri="{BB962C8B-B14F-4D97-AF65-F5344CB8AC3E}">
        <p14:creationId xmlns:p14="http://schemas.microsoft.com/office/powerpoint/2010/main" val="351572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1501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图像处理技术综合性强</a:t>
            </a:r>
          </a:p>
        </p:txBody>
      </p:sp>
      <p:sp>
        <p:nvSpPr>
          <p:cNvPr id="6" name="Rectangle 3"/>
          <p:cNvSpPr txBox="1">
            <a:spLocks noChangeArrowheads="1"/>
          </p:cNvSpPr>
          <p:nvPr/>
        </p:nvSpPr>
        <p:spPr bwMode="auto">
          <a:xfrm>
            <a:off x="643388" y="1626444"/>
            <a:ext cx="1152727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457200">
              <a:defRPr>
                <a:solidFill>
                  <a:schemeClr val="tx1"/>
                </a:solidFill>
                <a:latin typeface="Arial" panose="020B0604020202020204" pitchFamily="34" charset="0"/>
                <a:ea typeface="宋体" panose="02010600030101010101" pitchFamily="2" charset="-122"/>
              </a:defRPr>
            </a:lvl3pPr>
            <a:lvl4pPr indent="4572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5000"/>
              </a:lnSpc>
            </a:pPr>
            <a:r>
              <a:rPr lang="zh-CN" altLang="en-US" sz="2000" dirty="0">
                <a:latin typeface="宋体" panose="02010600030101010101" pitchFamily="2" charset="-122"/>
              </a:rPr>
              <a:t>① </a:t>
            </a:r>
            <a:r>
              <a:rPr lang="zh-CN" altLang="en-US" sz="2000" dirty="0">
                <a:latin typeface="宋体" panose="02010600030101010101" pitchFamily="2" charset="-122"/>
                <a:ea typeface="微软雅黑" panose="020B0503020204020204" pitchFamily="34" charset="-122"/>
              </a:rPr>
              <a:t>涉及的基础知识和专业技术相当广泛。</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一般来说，涉及通信技术、计算机技术、电子技术、电视技术，涉及到的数学、物理等方面的基础知识就更多。</a:t>
            </a:r>
          </a:p>
          <a:p>
            <a:pPr marL="0" lvl="2" eaLnBrk="1" hangingPunct="1">
              <a:lnSpc>
                <a:spcPct val="125000"/>
              </a:lnSpc>
            </a:pPr>
            <a:r>
              <a:rPr lang="zh-CN" altLang="en-US" sz="2000" dirty="0">
                <a:latin typeface="宋体" panose="02010600030101010101" pitchFamily="2" charset="-122"/>
              </a:rPr>
              <a:t>② </a:t>
            </a:r>
            <a:r>
              <a:rPr lang="zh-CN" altLang="en-US" sz="2000" dirty="0">
                <a:latin typeface="宋体" panose="02010600030101010101" pitchFamily="2" charset="-122"/>
                <a:ea typeface="微软雅黑" panose="020B0503020204020204" pitchFamily="34" charset="-122"/>
              </a:rPr>
              <a:t>与通信技术休戚相关。</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当今的图像处理理论大多是通信理论的推广，只是把通信中的一维问题推广到二维，以便于分析，在此基础上，逐步发展自己的理论体系。</a:t>
            </a:r>
          </a:p>
          <a:p>
            <a:pPr marL="0" lvl="2" eaLnBrk="1" hangingPunct="1">
              <a:lnSpc>
                <a:spcPct val="125000"/>
              </a:lnSpc>
            </a:pPr>
            <a:r>
              <a:rPr lang="zh-CN" altLang="en-US" sz="2000" dirty="0">
                <a:latin typeface="宋体" panose="02010600030101010101" pitchFamily="2" charset="-122"/>
              </a:rPr>
              <a:t>③ </a:t>
            </a:r>
            <a:r>
              <a:rPr lang="zh-CN" altLang="en-US" sz="2000" dirty="0">
                <a:latin typeface="宋体" panose="02010600030101010101" pitchFamily="2" charset="-122"/>
                <a:ea typeface="微软雅黑" panose="020B0503020204020204" pitchFamily="34" charset="-122"/>
              </a:rPr>
              <a:t>图像处理工程中的信息获取和显示技术主要源于电视技术。</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其中，摄像、显示、同步等各项技术是必不可少的。</a:t>
            </a:r>
          </a:p>
          <a:p>
            <a:pPr marL="0" lvl="2" eaLnBrk="1" hangingPunct="1">
              <a:lnSpc>
                <a:spcPct val="125000"/>
              </a:lnSpc>
            </a:pPr>
            <a:r>
              <a:rPr lang="zh-CN" altLang="en-US" sz="2000" dirty="0">
                <a:latin typeface="宋体" panose="02010600030101010101" pitchFamily="2" charset="-122"/>
              </a:rPr>
              <a:t>④ </a:t>
            </a:r>
            <a:r>
              <a:rPr lang="zh-CN" altLang="en-US" sz="2000" dirty="0">
                <a:latin typeface="宋体" panose="02010600030101010101" pitchFamily="2" charset="-122"/>
                <a:ea typeface="微软雅黑" panose="020B0503020204020204" pitchFamily="34" charset="-122"/>
              </a:rPr>
              <a:t>计算机已是图像处理的常规工具。</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在图像处理中，涉及到软件、硬件、网络、接口等多项技术，特别是并行处理技术在实时图像处理中显得十分重要。</a:t>
            </a:r>
          </a:p>
          <a:p>
            <a:pPr marL="0" lvl="2" eaLnBrk="1" hangingPunct="1">
              <a:lnSpc>
                <a:spcPct val="125000"/>
              </a:lnSpc>
            </a:pPr>
            <a:r>
              <a:rPr lang="zh-CN" altLang="en-US" sz="2000" dirty="0">
                <a:latin typeface="宋体" panose="02010600030101010101" pitchFamily="2" charset="-122"/>
              </a:rPr>
              <a:t>⑤ </a:t>
            </a:r>
            <a:r>
              <a:rPr lang="zh-CN" altLang="en-US" sz="2000" dirty="0">
                <a:latin typeface="宋体" panose="02010600030101010101" pitchFamily="2" charset="-122"/>
                <a:ea typeface="微软雅黑" panose="020B0503020204020204" pitchFamily="34" charset="-122"/>
              </a:rPr>
              <a:t>其发展涉及越来越多的基础理论知识。</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雄厚的数理基础及相关的边缘学科知识对图像处理科学的发展有越来越大的影响。</a:t>
            </a:r>
          </a:p>
        </p:txBody>
      </p:sp>
    </p:spTree>
    <p:extLst>
      <p:ext uri="{BB962C8B-B14F-4D97-AF65-F5344CB8AC3E}">
        <p14:creationId xmlns:p14="http://schemas.microsoft.com/office/powerpoint/2010/main" val="119863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1501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图像信息理论与通信理论密切相关</a:t>
            </a:r>
          </a:p>
        </p:txBody>
      </p:sp>
      <p:sp>
        <p:nvSpPr>
          <p:cNvPr id="6" name="Rectangle 3"/>
          <p:cNvSpPr txBox="1">
            <a:spLocks noChangeArrowheads="1"/>
          </p:cNvSpPr>
          <p:nvPr/>
        </p:nvSpPr>
        <p:spPr bwMode="auto">
          <a:xfrm>
            <a:off x="747813" y="1700921"/>
            <a:ext cx="11129659"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228600">
              <a:defRPr>
                <a:solidFill>
                  <a:schemeClr val="tx1"/>
                </a:solidFill>
                <a:latin typeface="Arial" panose="020B0604020202020204" pitchFamily="34" charset="0"/>
                <a:ea typeface="宋体" panose="02010600030101010101" pitchFamily="2" charset="-122"/>
              </a:defRPr>
            </a:lvl3pPr>
            <a:lvl4pPr indent="457200">
              <a:defRPr>
                <a:solidFill>
                  <a:schemeClr val="tx1"/>
                </a:solidFill>
                <a:latin typeface="Arial" panose="020B0604020202020204" pitchFamily="34" charset="0"/>
                <a:ea typeface="宋体" panose="02010600030101010101" pitchFamily="2" charset="-122"/>
              </a:defRPr>
            </a:lvl4pPr>
            <a:lvl5pPr indent="457200">
              <a:defRPr>
                <a:solidFill>
                  <a:schemeClr val="tx1"/>
                </a:solidFill>
                <a:latin typeface="Arial" panose="020B0604020202020204" pitchFamily="34" charset="0"/>
                <a:ea typeface="宋体" panose="02010600030101010101" pitchFamily="2" charset="-122"/>
              </a:defRPr>
            </a:lvl5pPr>
            <a:lvl6pPr marL="457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5000"/>
              </a:lnSpc>
              <a:buFontTx/>
              <a:buChar char="•"/>
            </a:pPr>
            <a:r>
              <a:rPr lang="zh-CN" altLang="en-US" sz="2000" dirty="0">
                <a:latin typeface="宋体" panose="02010600030101010101" pitchFamily="2" charset="-122"/>
                <a:ea typeface="微软雅黑" panose="020B0503020204020204" pitchFamily="34" charset="-122"/>
              </a:rPr>
              <a:t>图像信息论属于信息论科学中的一个分支。</a:t>
            </a:r>
          </a:p>
          <a:p>
            <a:pPr marL="0" lvl="3" eaLnBrk="1" hangingPunct="1">
              <a:lnSpc>
                <a:spcPct val="125000"/>
              </a:lnSpc>
            </a:pPr>
            <a:r>
              <a:rPr lang="en-US" altLang="zh-CN" dirty="0">
                <a:latin typeface="宋体" panose="02010600030101010101" pitchFamily="2" charset="-122"/>
                <a:ea typeface="微软雅黑" panose="020B0503020204020204" pitchFamily="34" charset="-122"/>
              </a:rPr>
              <a:t>1948</a:t>
            </a:r>
            <a:r>
              <a:rPr lang="zh-CN" altLang="en-US" dirty="0">
                <a:latin typeface="宋体" panose="02010600030101010101" pitchFamily="2" charset="-122"/>
                <a:ea typeface="微软雅黑" panose="020B0503020204020204" pitchFamily="34" charset="-122"/>
              </a:rPr>
              <a:t>年，</a:t>
            </a:r>
            <a:r>
              <a:rPr lang="en-US" altLang="zh-CN" dirty="0">
                <a:latin typeface="宋体" panose="02010600030101010101" pitchFamily="2" charset="-122"/>
                <a:ea typeface="微软雅黑" panose="020B0503020204020204" pitchFamily="34" charset="-122"/>
              </a:rPr>
              <a:t>Shannon</a:t>
            </a:r>
            <a:r>
              <a:rPr lang="zh-CN" altLang="en-US" dirty="0">
                <a:latin typeface="宋体" panose="02010600030101010101" pitchFamily="2" charset="-122"/>
                <a:ea typeface="微软雅黑" panose="020B0503020204020204" pitchFamily="34" charset="-122"/>
              </a:rPr>
              <a:t>发表的“</a:t>
            </a:r>
            <a:r>
              <a:rPr lang="en-US" altLang="zh-CN" dirty="0">
                <a:latin typeface="宋体" panose="02010600030101010101" pitchFamily="2" charset="-122"/>
                <a:ea typeface="微软雅黑" panose="020B0503020204020204" pitchFamily="34" charset="-122"/>
              </a:rPr>
              <a:t>A mathematical Theory of Communication”</a:t>
            </a:r>
            <a:r>
              <a:rPr lang="zh-CN" altLang="en-US" dirty="0">
                <a:latin typeface="宋体" panose="02010600030101010101" pitchFamily="2" charset="-122"/>
                <a:ea typeface="微软雅黑" panose="020B0503020204020204" pitchFamily="34" charset="-122"/>
              </a:rPr>
              <a:t>（通信中的数学理论）一文，奠定了信息论的基础。此后，信息理论已渗透到了各个领域。</a:t>
            </a:r>
          </a:p>
          <a:p>
            <a:pPr marL="0" lvl="2" eaLnBrk="1" hangingPunct="1">
              <a:lnSpc>
                <a:spcPct val="125000"/>
              </a:lnSpc>
              <a:buFontTx/>
              <a:buChar char="•"/>
            </a:pPr>
            <a:r>
              <a:rPr lang="zh-CN" altLang="en-US" sz="2000" dirty="0">
                <a:latin typeface="宋体" panose="02010600030101010101" pitchFamily="2" charset="-122"/>
                <a:ea typeface="微软雅黑" panose="020B0503020204020204" pitchFamily="34" charset="-122"/>
              </a:rPr>
              <a:t>图像理论是把通信中的一维时间问题推广到二维空间上来研究的。具体来说：</a:t>
            </a:r>
          </a:p>
          <a:p>
            <a:pPr marL="0" lvl="3" eaLnBrk="1" hangingPunct="1">
              <a:lnSpc>
                <a:spcPct val="125000"/>
              </a:lnSpc>
            </a:pPr>
            <a:r>
              <a:rPr lang="zh-CN" altLang="en-US" dirty="0">
                <a:latin typeface="宋体" panose="02010600030101010101" pitchFamily="2" charset="-122"/>
              </a:rPr>
              <a:t>①</a:t>
            </a:r>
            <a:r>
              <a:rPr lang="zh-CN" altLang="en-US" dirty="0">
                <a:latin typeface="宋体" panose="02010600030101010101" pitchFamily="2" charset="-122"/>
                <a:ea typeface="微软雅黑" panose="020B0503020204020204" pitchFamily="34" charset="-122"/>
              </a:rPr>
              <a:t>通信研究的是一维时间信息；</a:t>
            </a:r>
            <a:r>
              <a:rPr lang="zh-CN" altLang="en-US" dirty="0">
                <a:latin typeface="宋体" panose="02010600030101010101" pitchFamily="2" charset="-122"/>
              </a:rPr>
              <a:t>②</a:t>
            </a:r>
            <a:r>
              <a:rPr lang="zh-CN" altLang="en-US" dirty="0">
                <a:latin typeface="宋体" panose="02010600030101010101" pitchFamily="2" charset="-122"/>
                <a:ea typeface="微软雅黑" panose="020B0503020204020204" pitchFamily="34" charset="-122"/>
              </a:rPr>
              <a:t>图像研究的是二维空间信息；</a:t>
            </a:r>
            <a:r>
              <a:rPr lang="zh-CN" altLang="en-US" dirty="0">
                <a:latin typeface="宋体" panose="02010600030101010101" pitchFamily="2" charset="-122"/>
              </a:rPr>
              <a:t>③</a:t>
            </a:r>
            <a:r>
              <a:rPr lang="zh-CN" altLang="en-US" dirty="0">
                <a:latin typeface="宋体" panose="02010600030101010101" pitchFamily="2" charset="-122"/>
                <a:ea typeface="微软雅黑" panose="020B0503020204020204" pitchFamily="34" charset="-122"/>
              </a:rPr>
              <a:t>通信理论研究的是时间域和频率域的问题；</a:t>
            </a:r>
            <a:r>
              <a:rPr lang="zh-CN" altLang="en-US" dirty="0">
                <a:latin typeface="宋体" panose="02010600030101010101" pitchFamily="2" charset="-122"/>
              </a:rPr>
              <a:t>④</a:t>
            </a:r>
            <a:r>
              <a:rPr lang="zh-CN" altLang="en-US" dirty="0">
                <a:latin typeface="宋体" panose="02010600030101010101" pitchFamily="2" charset="-122"/>
                <a:ea typeface="微软雅黑" panose="020B0503020204020204" pitchFamily="34" charset="-122"/>
              </a:rPr>
              <a:t>图像理论研究的是空间域和空间频率域（或变换域）之间的关系；</a:t>
            </a:r>
            <a:r>
              <a:rPr lang="zh-CN" altLang="en-US" dirty="0">
                <a:latin typeface="宋体" panose="02010600030101010101" pitchFamily="2" charset="-122"/>
              </a:rPr>
              <a:t>⑤</a:t>
            </a:r>
            <a:r>
              <a:rPr lang="zh-CN" altLang="en-US" dirty="0">
                <a:latin typeface="宋体" panose="02010600030101010101" pitchFamily="2" charset="-122"/>
                <a:ea typeface="微软雅黑" panose="020B0503020204020204" pitchFamily="34" charset="-122"/>
              </a:rPr>
              <a:t>通信理论认为：任何一个随时间变化的波形都是由许多频率不同、振幅不同的正弦波组合而成；</a:t>
            </a:r>
            <a:r>
              <a:rPr lang="zh-CN" altLang="en-US" dirty="0">
                <a:latin typeface="宋体" panose="02010600030101010101" pitchFamily="2" charset="-122"/>
              </a:rPr>
              <a:t>⑥</a:t>
            </a:r>
            <a:r>
              <a:rPr lang="zh-CN" altLang="en-US" dirty="0">
                <a:latin typeface="宋体" panose="02010600030101010101" pitchFamily="2" charset="-122"/>
                <a:ea typeface="微软雅黑" panose="020B0503020204020204" pitchFamily="34" charset="-122"/>
              </a:rPr>
              <a:t>图像理论认为：任何一幅平面图像都是由许多频率不同、振幅不同的</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i="1" dirty="0">
                <a:latin typeface="宋体" panose="02010600030101010101" pitchFamily="2" charset="-122"/>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dirty="0">
                <a:latin typeface="宋体" panose="02010600030101010101" pitchFamily="2" charset="-122"/>
                <a:ea typeface="微软雅黑" panose="020B0503020204020204" pitchFamily="34" charset="-122"/>
              </a:rPr>
              <a:t>方向的空间频率波相叠加而成。</a:t>
            </a:r>
          </a:p>
          <a:p>
            <a:pPr marL="0" lvl="4" eaLnBrk="1" hangingPunct="1">
              <a:lnSpc>
                <a:spcPct val="125000"/>
              </a:lnSpc>
            </a:pPr>
            <a:r>
              <a:rPr lang="zh-CN" altLang="en-US" sz="2400" b="1" dirty="0">
                <a:latin typeface="宋体" panose="02010600030101010101" pitchFamily="2" charset="-122"/>
                <a:ea typeface="微软雅黑" panose="020B0503020204020204" pitchFamily="34" charset="-122"/>
              </a:rPr>
              <a:t>高空间频率波决定图像的细节，低空间频率波决定图像的背景和动态范围。</a:t>
            </a:r>
          </a:p>
        </p:txBody>
      </p:sp>
    </p:spTree>
    <p:extLst>
      <p:ext uri="{BB962C8B-B14F-4D97-AF65-F5344CB8AC3E}">
        <p14:creationId xmlns:p14="http://schemas.microsoft.com/office/powerpoint/2010/main" val="86374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数字图像处理目的</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390469" y="1212556"/>
            <a:ext cx="11418910" cy="3729094"/>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提高图像的视觉质量</a:t>
            </a:r>
            <a:r>
              <a:rPr lang="zh-CN" altLang="zh-CN" sz="6000" b="1" dirty="0">
                <a:solidFill>
                  <a:schemeClr val="tx1"/>
                </a:solidFill>
                <a:latin typeface="微软雅黑" panose="020B0503020204020204" pitchFamily="34" charset="-122"/>
                <a:ea typeface="微软雅黑" panose="020B0503020204020204" pitchFamily="34" charset="-122"/>
              </a:rPr>
              <a:t>。如，去除图像中的噪声，改变图像的亮度、颜色，增强图像中的某些成份、抑制另一些成份，对图像进行几何变换等，从而改善图像的质量，以达到或真实的、或清晰的、或色彩丰富的、或意想不到的视觉效果。</a:t>
            </a:r>
            <a:endParaRPr lang="en-US" altLang="zh-CN" sz="60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spcBef>
                <a:spcPts val="1800"/>
              </a:spcBef>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提取图像中所包含的某些特征或特殊信息，以便于计算机分析与处理</a:t>
            </a:r>
            <a:r>
              <a:rPr lang="zh-CN" altLang="zh-CN" sz="6000" b="1" dirty="0">
                <a:solidFill>
                  <a:schemeClr val="tx1"/>
                </a:solidFill>
                <a:latin typeface="微软雅黑" panose="020B0503020204020204" pitchFamily="34" charset="-122"/>
                <a:ea typeface="微软雅黑" panose="020B0503020204020204" pitchFamily="34" charset="-122"/>
              </a:rPr>
              <a:t>。这些特征包括很多方面，如频域特性、灰度／颜色特性、边界／区域特性、纹理特性、形状／拓扑特性以及关系结构等</a:t>
            </a:r>
            <a:endParaRPr lang="en-US" altLang="zh-CN" sz="60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spcBef>
                <a:spcPts val="1800"/>
              </a:spcBef>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对图像数据进行变换、编码和压缩，以便于图像的存储和传输。</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buFont typeface="Wingdings" panose="05000000000000000000" pitchFamily="2" charset="2"/>
              <a:buChar char="q"/>
            </a:pPr>
            <a:endParaRPr lang="en-US" altLang="zh-CN" sz="16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222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894520" y="1412777"/>
            <a:ext cx="8773480" cy="4259079"/>
            <a:chOff x="1308100" y="2492251"/>
            <a:chExt cx="8717280" cy="4259079"/>
          </a:xfrm>
        </p:grpSpPr>
        <p:sp>
          <p:nvSpPr>
            <p:cNvPr id="32" name="文本框 31"/>
            <p:cNvSpPr txBox="1"/>
            <p:nvPr/>
          </p:nvSpPr>
          <p:spPr>
            <a:xfrm>
              <a:off x="4170680" y="4358404"/>
              <a:ext cx="779780" cy="1323439"/>
            </a:xfrm>
            <a:prstGeom prst="rect">
              <a:avLst/>
            </a:prstGeom>
            <a:noFill/>
            <a:ln w="76200">
              <a:solidFill>
                <a:schemeClr val="accent6"/>
              </a:solidFill>
            </a:ln>
          </p:spPr>
          <p:txBody>
            <a:bodyPr wrap="square" rtlCol="0">
              <a:spAutoFit/>
            </a:bodyPr>
            <a:lstStyle/>
            <a:p>
              <a:r>
                <a:rPr lang="zh-CN" altLang="en-US" sz="4000" b="1" dirty="0">
                  <a:solidFill>
                    <a:srgbClr val="C00000"/>
                  </a:solidFill>
                </a:rPr>
                <a:t>图像</a:t>
              </a:r>
            </a:p>
          </p:txBody>
        </p:sp>
        <p:sp>
          <p:nvSpPr>
            <p:cNvPr id="33" name="文本框 32"/>
            <p:cNvSpPr txBox="1"/>
            <p:nvPr/>
          </p:nvSpPr>
          <p:spPr>
            <a:xfrm>
              <a:off x="3114040" y="4592677"/>
              <a:ext cx="762000" cy="707886"/>
            </a:xfrm>
            <a:prstGeom prst="rect">
              <a:avLst/>
            </a:prstGeom>
            <a:noFill/>
            <a:ln w="28575">
              <a:solidFill>
                <a:schemeClr val="accent1"/>
              </a:solidFill>
            </a:ln>
          </p:spPr>
          <p:txBody>
            <a:bodyPr wrap="square" rtlCol="0">
              <a:spAutoFit/>
            </a:bodyPr>
            <a:lstStyle/>
            <a:p>
              <a:r>
                <a:rPr lang="zh-CN" altLang="en-US" sz="2000" b="1" dirty="0">
                  <a:solidFill>
                    <a:srgbClr val="C00000"/>
                  </a:solidFill>
                </a:rPr>
                <a:t>二维数据</a:t>
              </a:r>
            </a:p>
          </p:txBody>
        </p:sp>
        <p:sp>
          <p:nvSpPr>
            <p:cNvPr id="34" name="文本框 33"/>
            <p:cNvSpPr txBox="1"/>
            <p:nvPr/>
          </p:nvSpPr>
          <p:spPr>
            <a:xfrm>
              <a:off x="1856740" y="4756437"/>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数据</a:t>
              </a:r>
            </a:p>
          </p:txBody>
        </p:sp>
        <p:sp>
          <p:nvSpPr>
            <p:cNvPr id="35" name="文本框 34"/>
            <p:cNvSpPr txBox="1"/>
            <p:nvPr/>
          </p:nvSpPr>
          <p:spPr>
            <a:xfrm>
              <a:off x="5285740" y="4616519"/>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理解</a:t>
              </a:r>
            </a:p>
          </p:txBody>
        </p:sp>
        <p:sp>
          <p:nvSpPr>
            <p:cNvPr id="36" name="文本框 35"/>
            <p:cNvSpPr txBox="1"/>
            <p:nvPr/>
          </p:nvSpPr>
          <p:spPr>
            <a:xfrm>
              <a:off x="5285740" y="3944620"/>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处理</a:t>
              </a:r>
            </a:p>
          </p:txBody>
        </p:sp>
        <p:sp>
          <p:nvSpPr>
            <p:cNvPr id="37" name="文本框 36"/>
            <p:cNvSpPr txBox="1"/>
            <p:nvPr/>
          </p:nvSpPr>
          <p:spPr>
            <a:xfrm>
              <a:off x="5285740" y="5288418"/>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生成</a:t>
              </a:r>
            </a:p>
          </p:txBody>
        </p:sp>
        <p:sp>
          <p:nvSpPr>
            <p:cNvPr id="38" name="文本框 37"/>
            <p:cNvSpPr txBox="1"/>
            <p:nvPr/>
          </p:nvSpPr>
          <p:spPr>
            <a:xfrm>
              <a:off x="4257040" y="3748325"/>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成像</a:t>
              </a:r>
            </a:p>
          </p:txBody>
        </p:sp>
        <p:sp>
          <p:nvSpPr>
            <p:cNvPr id="39" name="文本框 38"/>
            <p:cNvSpPr txBox="1"/>
            <p:nvPr/>
          </p:nvSpPr>
          <p:spPr>
            <a:xfrm>
              <a:off x="3039110" y="3728581"/>
              <a:ext cx="762000" cy="707886"/>
            </a:xfrm>
            <a:prstGeom prst="rect">
              <a:avLst/>
            </a:prstGeom>
            <a:noFill/>
            <a:ln w="28575">
              <a:solidFill>
                <a:schemeClr val="accent1"/>
              </a:solidFill>
            </a:ln>
          </p:spPr>
          <p:txBody>
            <a:bodyPr wrap="square" rtlCol="0">
              <a:spAutoFit/>
            </a:bodyPr>
            <a:lstStyle/>
            <a:p>
              <a:r>
                <a:rPr lang="zh-CN" altLang="en-US" sz="2000" b="1" dirty="0">
                  <a:solidFill>
                    <a:srgbClr val="C00000"/>
                  </a:solidFill>
                </a:rPr>
                <a:t>获取数据</a:t>
              </a:r>
            </a:p>
          </p:txBody>
        </p:sp>
        <p:sp>
          <p:nvSpPr>
            <p:cNvPr id="40" name="文本框 39"/>
            <p:cNvSpPr txBox="1"/>
            <p:nvPr/>
          </p:nvSpPr>
          <p:spPr>
            <a:xfrm>
              <a:off x="3835400" y="2606070"/>
              <a:ext cx="1450340" cy="1015663"/>
            </a:xfrm>
            <a:prstGeom prst="rect">
              <a:avLst/>
            </a:prstGeom>
            <a:noFill/>
            <a:ln w="28575">
              <a:solidFill>
                <a:schemeClr val="accent1"/>
              </a:solidFill>
            </a:ln>
          </p:spPr>
          <p:txBody>
            <a:bodyPr wrap="square" rtlCol="0">
              <a:spAutoFit/>
            </a:bodyPr>
            <a:lstStyle/>
            <a:p>
              <a:r>
                <a:rPr lang="zh-CN" altLang="en-US" sz="2000" b="1" dirty="0">
                  <a:solidFill>
                    <a:srgbClr val="C00000"/>
                  </a:solidFill>
                </a:rPr>
                <a:t>光电、雷达、</a:t>
              </a:r>
              <a:r>
                <a:rPr lang="en-US" altLang="zh-CN" sz="2000" b="1" dirty="0">
                  <a:solidFill>
                    <a:srgbClr val="C00000"/>
                  </a:solidFill>
                </a:rPr>
                <a:t>CT</a:t>
              </a:r>
              <a:r>
                <a:rPr lang="zh-CN" altLang="en-US" sz="2000" b="1" dirty="0">
                  <a:solidFill>
                    <a:srgbClr val="C00000"/>
                  </a:solidFill>
                </a:rPr>
                <a:t>、</a:t>
              </a:r>
              <a:r>
                <a:rPr lang="en-US" altLang="zh-CN" sz="2000" b="1" dirty="0">
                  <a:solidFill>
                    <a:srgbClr val="C00000"/>
                  </a:solidFill>
                </a:rPr>
                <a:t>RI</a:t>
              </a:r>
              <a:r>
                <a:rPr lang="zh-CN" altLang="en-US" sz="2000" b="1" dirty="0">
                  <a:solidFill>
                    <a:srgbClr val="C00000"/>
                  </a:solidFill>
                </a:rPr>
                <a:t>、</a:t>
              </a:r>
              <a:r>
                <a:rPr lang="en-US" altLang="zh-CN" sz="2000" b="1" dirty="0">
                  <a:solidFill>
                    <a:srgbClr val="C00000"/>
                  </a:solidFill>
                </a:rPr>
                <a:t>…</a:t>
              </a:r>
              <a:endParaRPr lang="zh-CN" altLang="en-US" sz="2000" b="1" dirty="0">
                <a:solidFill>
                  <a:srgbClr val="C00000"/>
                </a:solidFill>
              </a:endParaRPr>
            </a:p>
          </p:txBody>
        </p:sp>
        <p:sp>
          <p:nvSpPr>
            <p:cNvPr id="41" name="文本框 40"/>
            <p:cNvSpPr txBox="1"/>
            <p:nvPr/>
          </p:nvSpPr>
          <p:spPr>
            <a:xfrm>
              <a:off x="1856740" y="2606070"/>
              <a:ext cx="1828800" cy="1015663"/>
            </a:xfrm>
            <a:prstGeom prst="rect">
              <a:avLst/>
            </a:prstGeom>
            <a:noFill/>
            <a:ln w="28575">
              <a:solidFill>
                <a:schemeClr val="accent1"/>
              </a:solidFill>
            </a:ln>
          </p:spPr>
          <p:txBody>
            <a:bodyPr wrap="square" rtlCol="0">
              <a:spAutoFit/>
            </a:bodyPr>
            <a:lstStyle/>
            <a:p>
              <a:r>
                <a:rPr lang="zh-CN" altLang="en-US" sz="2000" b="1" dirty="0">
                  <a:solidFill>
                    <a:srgbClr val="C00000"/>
                  </a:solidFill>
                </a:rPr>
                <a:t>记录、网络、挖掘、观察、</a:t>
              </a:r>
              <a:r>
                <a:rPr lang="en-US" altLang="zh-CN" sz="2000" b="1" dirty="0">
                  <a:solidFill>
                    <a:srgbClr val="C00000"/>
                  </a:solidFill>
                </a:rPr>
                <a:t>….</a:t>
              </a:r>
              <a:endParaRPr lang="zh-CN" altLang="en-US" sz="2000" b="1" dirty="0">
                <a:solidFill>
                  <a:srgbClr val="C00000"/>
                </a:solidFill>
              </a:endParaRPr>
            </a:p>
          </p:txBody>
        </p:sp>
        <p:sp>
          <p:nvSpPr>
            <p:cNvPr id="42" name="文本框 41"/>
            <p:cNvSpPr txBox="1"/>
            <p:nvPr/>
          </p:nvSpPr>
          <p:spPr>
            <a:xfrm>
              <a:off x="1308100" y="6043444"/>
              <a:ext cx="8717280" cy="707886"/>
            </a:xfrm>
            <a:prstGeom prst="rect">
              <a:avLst/>
            </a:prstGeom>
            <a:noFill/>
            <a:ln w="76200">
              <a:solidFill>
                <a:schemeClr val="accent6"/>
              </a:solidFill>
            </a:ln>
          </p:spPr>
          <p:txBody>
            <a:bodyPr wrap="square" rtlCol="0">
              <a:spAutoFit/>
            </a:bodyPr>
            <a:lstStyle/>
            <a:p>
              <a:r>
                <a:rPr lang="zh-CN" altLang="en-US" sz="2000" b="1" dirty="0">
                  <a:solidFill>
                    <a:srgbClr val="C00000"/>
                  </a:solidFill>
                </a:rPr>
                <a:t>数学</a:t>
              </a:r>
              <a:r>
                <a:rPr lang="en-US" altLang="zh-CN" sz="2000" b="1" dirty="0">
                  <a:solidFill>
                    <a:srgbClr val="C00000"/>
                  </a:solidFill>
                </a:rPr>
                <a:t>—</a:t>
              </a:r>
              <a:r>
                <a:rPr lang="zh-CN" altLang="en-US" sz="2000" b="1" dirty="0">
                  <a:solidFill>
                    <a:srgbClr val="C00000"/>
                  </a:solidFill>
                </a:rPr>
                <a:t>几何、代数、微积分、矩阵、概论、数理统计、优化、集合、逻辑、图论、</a:t>
              </a:r>
              <a:r>
                <a:rPr lang="en-US" altLang="zh-CN" sz="2000" b="1" dirty="0">
                  <a:solidFill>
                    <a:srgbClr val="C00000"/>
                  </a:solidFill>
                </a:rPr>
                <a:t>…</a:t>
              </a:r>
              <a:endParaRPr lang="zh-CN" altLang="en-US" sz="2000" b="1" dirty="0">
                <a:solidFill>
                  <a:srgbClr val="C00000"/>
                </a:solidFill>
              </a:endParaRPr>
            </a:p>
          </p:txBody>
        </p:sp>
        <p:sp>
          <p:nvSpPr>
            <p:cNvPr id="43" name="文本框 42"/>
            <p:cNvSpPr txBox="1"/>
            <p:nvPr/>
          </p:nvSpPr>
          <p:spPr>
            <a:xfrm>
              <a:off x="6520180" y="4616519"/>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计算机视觉</a:t>
              </a:r>
            </a:p>
          </p:txBody>
        </p:sp>
        <p:sp>
          <p:nvSpPr>
            <p:cNvPr id="44" name="文本框 43"/>
            <p:cNvSpPr txBox="1"/>
            <p:nvPr/>
          </p:nvSpPr>
          <p:spPr>
            <a:xfrm>
              <a:off x="6520180" y="5189359"/>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模式识别</a:t>
              </a:r>
            </a:p>
          </p:txBody>
        </p:sp>
        <p:sp>
          <p:nvSpPr>
            <p:cNvPr id="45" name="文本框 44"/>
            <p:cNvSpPr txBox="1"/>
            <p:nvPr/>
          </p:nvSpPr>
          <p:spPr>
            <a:xfrm>
              <a:off x="6520180" y="3879334"/>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机器学习</a:t>
              </a:r>
            </a:p>
          </p:txBody>
        </p:sp>
        <p:sp>
          <p:nvSpPr>
            <p:cNvPr id="46" name="文本框 45"/>
            <p:cNvSpPr txBox="1"/>
            <p:nvPr/>
          </p:nvSpPr>
          <p:spPr>
            <a:xfrm>
              <a:off x="6520180" y="3137843"/>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人工智能</a:t>
              </a:r>
            </a:p>
          </p:txBody>
        </p:sp>
        <p:sp>
          <p:nvSpPr>
            <p:cNvPr id="47" name="文本框 46"/>
            <p:cNvSpPr txBox="1"/>
            <p:nvPr/>
          </p:nvSpPr>
          <p:spPr>
            <a:xfrm>
              <a:off x="6520180" y="2492251"/>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认知科学</a:t>
              </a:r>
            </a:p>
          </p:txBody>
        </p:sp>
      </p:grpSp>
      <p:cxnSp>
        <p:nvCxnSpPr>
          <p:cNvPr id="22"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4" name="标题 1"/>
          <p:cNvSpPr txBox="1">
            <a:spLocks/>
          </p:cNvSpPr>
          <p:nvPr/>
        </p:nvSpPr>
        <p:spPr>
          <a:xfrm>
            <a:off x="1145892" y="129483"/>
            <a:ext cx="8153749" cy="876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b="1">
                <a:solidFill>
                  <a:srgbClr val="800000"/>
                </a:solidFill>
                <a:cs typeface="+mn-cs"/>
              </a:rPr>
              <a:t>图像处理和其它学科的关系</a:t>
            </a:r>
            <a:endParaRPr lang="zh-CN" altLang="en-US" sz="4000" b="1" dirty="0">
              <a:solidFill>
                <a:srgbClr val="800000"/>
              </a:solidFill>
              <a:cs typeface="+mn-cs"/>
            </a:endParaRPr>
          </a:p>
        </p:txBody>
      </p:sp>
    </p:spTree>
    <p:extLst>
      <p:ext uri="{BB962C8B-B14F-4D97-AF65-F5344CB8AC3E}">
        <p14:creationId xmlns:p14="http://schemas.microsoft.com/office/powerpoint/2010/main" val="17286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2281239" y="4481439"/>
            <a:ext cx="8135937" cy="701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10000"/>
              </a:lnSpc>
              <a:buClr>
                <a:schemeClr val="folHlink"/>
              </a:buClr>
              <a:buSzPct val="80000"/>
              <a:buFont typeface="Wingdings" charset="0"/>
              <a:buNone/>
            </a:pPr>
            <a:r>
              <a:rPr lang="en-US" altLang="zh-CN" dirty="0">
                <a:solidFill>
                  <a:srgbClr val="000099"/>
                </a:solidFill>
                <a:ea typeface="宋体" charset="0"/>
                <a:cs typeface="宋体" charset="0"/>
              </a:rPr>
              <a:t>Computer vision, Image processing and Computer Graphics often work together to produce amazing results.</a:t>
            </a:r>
            <a:endParaRPr lang="zh-CN" altLang="en-US" dirty="0">
              <a:solidFill>
                <a:srgbClr val="000099"/>
              </a:solidFill>
              <a:ea typeface="宋体" charset="0"/>
              <a:cs typeface="宋体" charset="0"/>
            </a:endParaRPr>
          </a:p>
        </p:txBody>
      </p:sp>
      <p:graphicFrame>
        <p:nvGraphicFramePr>
          <p:cNvPr id="1187920" name="Group 80"/>
          <p:cNvGraphicFramePr>
            <a:graphicFrameLocks noGrp="1"/>
          </p:cNvGraphicFramePr>
          <p:nvPr>
            <p:ph idx="1"/>
          </p:nvPr>
        </p:nvGraphicFramePr>
        <p:xfrm>
          <a:off x="2279651" y="1415976"/>
          <a:ext cx="7567613" cy="2808288"/>
        </p:xfrm>
        <a:graphic>
          <a:graphicData uri="http://schemas.openxmlformats.org/drawingml/2006/table">
            <a:tbl>
              <a:tblPr/>
              <a:tblGrid>
                <a:gridCol w="2522538">
                  <a:extLst>
                    <a:ext uri="{9D8B030D-6E8A-4147-A177-3AD203B41FA5}">
                      <a16:colId xmlns:a16="http://schemas.microsoft.com/office/drawing/2014/main" val="20000"/>
                    </a:ext>
                  </a:extLst>
                </a:gridCol>
                <a:gridCol w="2522537">
                  <a:extLst>
                    <a:ext uri="{9D8B030D-6E8A-4147-A177-3AD203B41FA5}">
                      <a16:colId xmlns:a16="http://schemas.microsoft.com/office/drawing/2014/main" val="20001"/>
                    </a:ext>
                  </a:extLst>
                </a:gridCol>
                <a:gridCol w="2522538">
                  <a:extLst>
                    <a:ext uri="{9D8B030D-6E8A-4147-A177-3AD203B41FA5}">
                      <a16:colId xmlns:a16="http://schemas.microsoft.com/office/drawing/2014/main" val="20002"/>
                    </a:ext>
                  </a:extLst>
                </a:gridCol>
              </a:tblGrid>
              <a:tr h="906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Input/Output</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Image</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Description</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52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dirty="0">
                          <a:ln>
                            <a:noFill/>
                          </a:ln>
                          <a:solidFill>
                            <a:schemeClr val="tx1"/>
                          </a:solidFill>
                          <a:effectLst/>
                          <a:latin typeface="Comic Sans MS" charset="0"/>
                          <a:ea typeface="宋体" charset="0"/>
                          <a:cs typeface="宋体" charset="0"/>
                        </a:rPr>
                        <a:t>Image</a:t>
                      </a:r>
                      <a:endParaRPr kumimoji="0" lang="zh-CN" altLang="en-US" sz="2800" b="0" i="0" u="none" strike="noStrike" cap="none" normalizeH="0" baseline="0" dirty="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Image Processing</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Computer Vision</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9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Description</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Computer Graphics</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dirty="0">
                          <a:ln>
                            <a:noFill/>
                          </a:ln>
                          <a:solidFill>
                            <a:schemeClr val="folHlink"/>
                          </a:solidFill>
                          <a:effectLst/>
                          <a:latin typeface="Comic Sans MS" charset="0"/>
                          <a:ea typeface="宋体" charset="0"/>
                          <a:cs typeface="宋体" charset="0"/>
                        </a:rPr>
                        <a:t>AI</a:t>
                      </a:r>
                      <a:endParaRPr kumimoji="0" lang="zh-CN" altLang="en-US" sz="2800" b="0" i="0" u="none" strike="noStrike" cap="none" normalizeH="0" baseline="0" dirty="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内容占位符 2"/>
          <p:cNvSpPr txBox="1">
            <a:spLocks/>
          </p:cNvSpPr>
          <p:nvPr/>
        </p:nvSpPr>
        <p:spPr bwMode="auto">
          <a:xfrm>
            <a:off x="2029748" y="5351861"/>
            <a:ext cx="8067418" cy="690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charset="0"/>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charset="0"/>
              <a:buChar char="n"/>
              <a:defRPr sz="2800">
                <a:solidFill>
                  <a:schemeClr val="tx1"/>
                </a:solidFill>
                <a:latin typeface="+mn-lt"/>
                <a:ea typeface="Tahoma" charset="0"/>
                <a:cs typeface="+mn-cs"/>
              </a:defRPr>
            </a:lvl2pPr>
            <a:lvl3pPr marL="1143000" indent="-228600" algn="l" rtl="0" fontAlgn="base">
              <a:spcBef>
                <a:spcPct val="20000"/>
              </a:spcBef>
              <a:spcAft>
                <a:spcPct val="0"/>
              </a:spcAft>
              <a:buClr>
                <a:schemeClr val="folHlink"/>
              </a:buClr>
              <a:buSzPct val="50000"/>
              <a:buFont typeface="Wingdings" charset="0"/>
              <a:buChar char="n"/>
              <a:defRPr sz="2400">
                <a:solidFill>
                  <a:schemeClr val="tx1"/>
                </a:solidFill>
                <a:latin typeface="+mn-lt"/>
                <a:ea typeface="Tahoma" charset="0"/>
                <a:cs typeface="+mn-cs"/>
              </a:defRPr>
            </a:lvl3pPr>
            <a:lvl4pPr marL="1600200" indent="-228600" algn="l" rtl="0" fontAlgn="base">
              <a:spcBef>
                <a:spcPct val="20000"/>
              </a:spcBef>
              <a:spcAft>
                <a:spcPct val="0"/>
              </a:spcAft>
              <a:buClr>
                <a:schemeClr val="accent2"/>
              </a:buClr>
              <a:buSzPct val="55000"/>
              <a:buFont typeface="Wingdings" charset="0"/>
              <a:buChar char="n"/>
              <a:defRPr sz="2000">
                <a:solidFill>
                  <a:schemeClr val="tx1"/>
                </a:solidFill>
                <a:latin typeface="+mn-lt"/>
                <a:ea typeface="Tahoma" charset="0"/>
                <a:cs typeface="+mn-cs"/>
              </a:defRPr>
            </a:lvl4pPr>
            <a:lvl5pPr marL="20574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9pPr>
          </a:lstStyle>
          <a:p>
            <a:r>
              <a:rPr lang="zh-CN" altLang="en-US" b="1" kern="0" dirty="0">
                <a:solidFill>
                  <a:srgbClr val="000099"/>
                </a:solidFill>
                <a:latin typeface="微软雅黑" panose="020B0503020204020204" pitchFamily="34" charset="-122"/>
                <a:ea typeface="微软雅黑" panose="020B0503020204020204" pitchFamily="34" charset="-122"/>
              </a:rPr>
              <a:t>图像、图像处理、图像理解、</a:t>
            </a:r>
            <a:r>
              <a:rPr lang="en-US" altLang="zh-CN" b="1" kern="0" dirty="0">
                <a:solidFill>
                  <a:srgbClr val="000099"/>
                </a:solidFill>
                <a:latin typeface="微软雅黑" panose="020B0503020204020204" pitchFamily="34" charset="-122"/>
                <a:ea typeface="微软雅黑" panose="020B0503020204020204" pitchFamily="34" charset="-122"/>
              </a:rPr>
              <a:t>AI</a:t>
            </a:r>
            <a:r>
              <a:rPr lang="zh-CN" altLang="en-US" b="1" kern="0" dirty="0">
                <a:solidFill>
                  <a:srgbClr val="000099"/>
                </a:solidFill>
                <a:latin typeface="微软雅黑" panose="020B0503020204020204" pitchFamily="34" charset="-122"/>
                <a:ea typeface="微软雅黑" panose="020B0503020204020204" pitchFamily="34" charset="-122"/>
              </a:rPr>
              <a:t>、</a:t>
            </a:r>
            <a:r>
              <a:rPr lang="en-US" altLang="zh-CN" b="1" kern="0" dirty="0">
                <a:solidFill>
                  <a:srgbClr val="000099"/>
                </a:solidFill>
                <a:latin typeface="微软雅黑" panose="020B0503020204020204" pitchFamily="34" charset="-122"/>
                <a:ea typeface="微软雅黑" panose="020B0503020204020204" pitchFamily="34" charset="-122"/>
              </a:rPr>
              <a:t>……</a:t>
            </a:r>
            <a:endParaRPr lang="zh-CN" altLang="en-US" b="1" kern="0" dirty="0">
              <a:solidFill>
                <a:srgbClr val="000099"/>
              </a:solidFill>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1145892" y="129483"/>
            <a:ext cx="8153749" cy="876827"/>
          </a:xfrm>
        </p:spPr>
        <p:txBody>
          <a:bodyPr>
            <a:noAutofit/>
          </a:bodyPr>
          <a:lstStyle/>
          <a:p>
            <a:r>
              <a:rPr lang="zh-CN" altLang="en-US" sz="4000" b="1" dirty="0">
                <a:solidFill>
                  <a:srgbClr val="800000"/>
                </a:solidFill>
                <a:cs typeface="+mn-cs"/>
              </a:rPr>
              <a:t>图像处理和其它学科的关系</a:t>
            </a:r>
          </a:p>
        </p:txBody>
      </p:sp>
      <p:cxnSp>
        <p:nvCxnSpPr>
          <p:cNvPr id="10"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254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Rectangle 3"/>
          <p:cNvSpPr>
            <a:spLocks noChangeArrowheads="1"/>
          </p:cNvSpPr>
          <p:nvPr/>
        </p:nvSpPr>
        <p:spPr bwMode="auto">
          <a:xfrm>
            <a:off x="304800" y="1066800"/>
            <a:ext cx="8610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lvl="1" indent="0" eaLnBrk="1" hangingPunct="1">
              <a:buNone/>
            </a:pPr>
            <a:r>
              <a:rPr lang="zh-CN" altLang="en-US" sz="3200" b="1" dirty="0">
                <a:latin typeface="微软雅黑" panose="020B0503020204020204" pitchFamily="34" charset="-122"/>
                <a:ea typeface="微软雅黑" panose="020B0503020204020204" pitchFamily="34" charset="-122"/>
              </a:rPr>
              <a:t>图像处理、计算机视觉和模式识别	</a:t>
            </a:r>
            <a:r>
              <a:rPr lang="zh-CN" altLang="en-US" dirty="0"/>
              <a:t>			</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79" y="1879532"/>
            <a:ext cx="8402638"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3416029" y="3120957"/>
            <a:ext cx="1778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600" b="1" dirty="0">
                <a:solidFill>
                  <a:srgbClr val="FF0000"/>
                </a:solidFill>
                <a:latin typeface="Times New Roman" panose="02020603050405020304" pitchFamily="18" charset="0"/>
              </a:rPr>
              <a:t>计算机图形学</a:t>
            </a:r>
          </a:p>
        </p:txBody>
      </p:sp>
    </p:spTree>
    <p:extLst>
      <p:ext uri="{BB962C8B-B14F-4D97-AF65-F5344CB8AC3E}">
        <p14:creationId xmlns:p14="http://schemas.microsoft.com/office/powerpoint/2010/main" val="162620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9" name="Rectangle 4"/>
          <p:cNvSpPr>
            <a:spLocks noChangeArrowheads="1"/>
          </p:cNvSpPr>
          <p:nvPr/>
        </p:nvSpPr>
        <p:spPr bwMode="auto">
          <a:xfrm>
            <a:off x="2147188" y="341194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30" name="Rectangle 5"/>
          <p:cNvSpPr>
            <a:spLocks noChangeArrowheads="1"/>
          </p:cNvSpPr>
          <p:nvPr/>
        </p:nvSpPr>
        <p:spPr bwMode="auto">
          <a:xfrm>
            <a:off x="4128388"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31" name="Rectangle 6"/>
          <p:cNvSpPr>
            <a:spLocks noChangeArrowheads="1"/>
          </p:cNvSpPr>
          <p:nvPr/>
        </p:nvSpPr>
        <p:spPr bwMode="auto">
          <a:xfrm>
            <a:off x="6506463"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32" name="Rectangle 7"/>
          <p:cNvSpPr>
            <a:spLocks noChangeArrowheads="1"/>
          </p:cNvSpPr>
          <p:nvPr/>
        </p:nvSpPr>
        <p:spPr bwMode="auto">
          <a:xfrm>
            <a:off x="8473375"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t>分割</a:t>
            </a:r>
          </a:p>
        </p:txBody>
      </p:sp>
      <p:sp>
        <p:nvSpPr>
          <p:cNvPr id="33" name="Rectangle 8"/>
          <p:cNvSpPr>
            <a:spLocks noChangeArrowheads="1"/>
          </p:cNvSpPr>
          <p:nvPr/>
        </p:nvSpPr>
        <p:spPr bwMode="auto">
          <a:xfrm>
            <a:off x="8473375" y="45358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34" name="Rectangle 9"/>
          <p:cNvSpPr>
            <a:spLocks noChangeArrowheads="1"/>
          </p:cNvSpPr>
          <p:nvPr/>
        </p:nvSpPr>
        <p:spPr bwMode="auto">
          <a:xfrm>
            <a:off x="2147188"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35" name="Rectangle 10"/>
          <p:cNvSpPr>
            <a:spLocks noChangeArrowheads="1"/>
          </p:cNvSpPr>
          <p:nvPr/>
        </p:nvSpPr>
        <p:spPr bwMode="auto">
          <a:xfrm>
            <a:off x="8473375"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36" name="Text Box 11"/>
          <p:cNvSpPr txBox="1">
            <a:spLocks noChangeArrowheads="1"/>
          </p:cNvSpPr>
          <p:nvPr/>
        </p:nvSpPr>
        <p:spPr bwMode="auto">
          <a:xfrm>
            <a:off x="2051938" y="467559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37" name="AutoShape 12"/>
          <p:cNvCxnSpPr>
            <a:cxnSpLocks noChangeShapeType="1"/>
            <a:stCxn id="36" idx="0"/>
            <a:endCxn id="29" idx="2"/>
          </p:cNvCxnSpPr>
          <p:nvPr/>
        </p:nvCxnSpPr>
        <p:spPr bwMode="auto">
          <a:xfrm rot="-5400000">
            <a:off x="2592482" y="4273160"/>
            <a:ext cx="414337" cy="390525"/>
          </a:xfrm>
          <a:prstGeom prst="bentConnector3">
            <a:avLst>
              <a:gd name="adj1" fmla="val 52491"/>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3"/>
          <p:cNvCxnSpPr>
            <a:cxnSpLocks noChangeShapeType="1"/>
            <a:stCxn id="29" idx="0"/>
            <a:endCxn id="34" idx="2"/>
          </p:cNvCxnSpPr>
          <p:nvPr/>
        </p:nvCxnSpPr>
        <p:spPr bwMode="auto">
          <a:xfrm rot="-5400000">
            <a:off x="2857594" y="325557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14"/>
          <p:cNvCxnSpPr>
            <a:cxnSpLocks noChangeShapeType="1"/>
            <a:stCxn id="35" idx="2"/>
            <a:endCxn id="33" idx="0"/>
          </p:cNvCxnSpPr>
          <p:nvPr/>
        </p:nvCxnSpPr>
        <p:spPr bwMode="auto">
          <a:xfrm rot="5400000">
            <a:off x="9174256" y="438904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15"/>
          <p:cNvCxnSpPr>
            <a:cxnSpLocks noChangeShapeType="1"/>
            <a:stCxn id="32" idx="2"/>
            <a:endCxn id="35" idx="0"/>
          </p:cNvCxnSpPr>
          <p:nvPr/>
        </p:nvCxnSpPr>
        <p:spPr bwMode="auto">
          <a:xfrm rot="5400000">
            <a:off x="9174256"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16"/>
          <p:cNvCxnSpPr>
            <a:cxnSpLocks noChangeShapeType="1"/>
            <a:stCxn id="31" idx="3"/>
            <a:endCxn id="32" idx="0"/>
          </p:cNvCxnSpPr>
          <p:nvPr/>
        </p:nvCxnSpPr>
        <p:spPr bwMode="auto">
          <a:xfrm>
            <a:off x="8201913" y="1491066"/>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17"/>
          <p:cNvCxnSpPr>
            <a:cxnSpLocks noChangeShapeType="1"/>
            <a:stCxn id="30" idx="3"/>
            <a:endCxn id="31" idx="1"/>
          </p:cNvCxnSpPr>
          <p:nvPr/>
        </p:nvCxnSpPr>
        <p:spPr bwMode="auto">
          <a:xfrm>
            <a:off x="5823838" y="1491066"/>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18"/>
          <p:cNvCxnSpPr>
            <a:cxnSpLocks noChangeShapeType="1"/>
            <a:stCxn id="34" idx="0"/>
            <a:endCxn id="30" idx="1"/>
          </p:cNvCxnSpPr>
          <p:nvPr/>
        </p:nvCxnSpPr>
        <p:spPr bwMode="auto">
          <a:xfrm rot="-5400000">
            <a:off x="3163188" y="132279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Picture 19"/>
          <p:cNvPicPr>
            <a:picLocks noChangeAspect="1" noChangeArrowheads="1"/>
          </p:cNvPicPr>
          <p:nvPr/>
        </p:nvPicPr>
        <p:blipFill>
          <a:blip r:embed="rId3">
            <a:extLst>
              <a:ext uri="{28A0092B-C50C-407E-A947-70E740481C1C}">
                <a14:useLocalDpi xmlns:a14="http://schemas.microsoft.com/office/drawing/2010/main" val="0"/>
              </a:ext>
            </a:extLst>
          </a:blip>
          <a:srcRect b="19398"/>
          <a:stretch>
            <a:fillRect/>
          </a:stretch>
        </p:blipFill>
        <p:spPr bwMode="auto">
          <a:xfrm>
            <a:off x="4149025" y="2289579"/>
            <a:ext cx="4043363"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20"/>
          <p:cNvSpPr>
            <a:spLocks noChangeArrowheads="1"/>
          </p:cNvSpPr>
          <p:nvPr/>
        </p:nvSpPr>
        <p:spPr bwMode="auto">
          <a:xfrm>
            <a:off x="4161725"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46" name="Rectangle 21"/>
          <p:cNvSpPr>
            <a:spLocks noChangeArrowheads="1"/>
          </p:cNvSpPr>
          <p:nvPr/>
        </p:nvSpPr>
        <p:spPr bwMode="auto">
          <a:xfrm>
            <a:off x="6404863"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spTree>
    <p:extLst>
      <p:ext uri="{BB962C8B-B14F-4D97-AF65-F5344CB8AC3E}">
        <p14:creationId xmlns:p14="http://schemas.microsoft.com/office/powerpoint/2010/main" val="3580268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01030" y="1183495"/>
            <a:ext cx="5635533" cy="1258037"/>
          </a:xfrm>
          <a:prstGeom prst="rect">
            <a:avLst/>
          </a:prstGeom>
          <a:noFill/>
        </p:spPr>
        <p:txBody>
          <a:bodyPr wrap="square" rtlCol="0">
            <a:spAutoFit/>
          </a:bodyPr>
          <a:lstStyle/>
          <a:p>
            <a:pPr>
              <a:lnSpc>
                <a:spcPts val="4800"/>
              </a:lnSpc>
            </a:pPr>
            <a:r>
              <a:rPr lang="zh-CN" altLang="en-US" sz="2667" b="1" dirty="0">
                <a:solidFill>
                  <a:schemeClr val="accent1">
                    <a:lumMod val="75000"/>
                  </a:schemeClr>
                </a:solidFill>
                <a:latin typeface="Arial" pitchFamily="34" charset="0"/>
                <a:ea typeface="微软雅黑" pitchFamily="34" charset="-122"/>
                <a:cs typeface="Arial" pitchFamily="34" charset="0"/>
              </a:rPr>
              <a:t>北京理工大学博士</a:t>
            </a:r>
            <a:endParaRPr lang="en-US" altLang="zh-CN" sz="2667" b="1" dirty="0">
              <a:solidFill>
                <a:schemeClr val="accent1">
                  <a:lumMod val="75000"/>
                </a:schemeClr>
              </a:solidFill>
              <a:latin typeface="Arial" pitchFamily="34" charset="0"/>
              <a:ea typeface="微软雅黑" pitchFamily="34" charset="-122"/>
              <a:cs typeface="Arial" pitchFamily="34" charset="0"/>
            </a:endParaRPr>
          </a:p>
          <a:p>
            <a:pPr>
              <a:lnSpc>
                <a:spcPts val="4800"/>
              </a:lnSpc>
            </a:pPr>
            <a:r>
              <a:rPr lang="zh-CN" altLang="en-US" sz="2667" b="1" dirty="0">
                <a:solidFill>
                  <a:schemeClr val="accent1">
                    <a:lumMod val="75000"/>
                  </a:schemeClr>
                </a:solidFill>
                <a:latin typeface="Arial" pitchFamily="34" charset="0"/>
                <a:cs typeface="Arial" pitchFamily="34" charset="0"/>
              </a:rPr>
              <a:t>长聘副教授，博士生导师</a:t>
            </a:r>
            <a:endParaRPr lang="en-US" altLang="zh-CN" sz="2667" b="1" dirty="0">
              <a:solidFill>
                <a:schemeClr val="accent1">
                  <a:lumMod val="75000"/>
                </a:schemeClr>
              </a:solidFill>
              <a:latin typeface="Arial" pitchFamily="34" charset="0"/>
              <a:cs typeface="Arial" pitchFamily="34" charset="0"/>
            </a:endParaRPr>
          </a:p>
        </p:txBody>
      </p:sp>
      <p:sp>
        <p:nvSpPr>
          <p:cNvPr id="9" name="TextBox 8"/>
          <p:cNvSpPr txBox="1"/>
          <p:nvPr/>
        </p:nvSpPr>
        <p:spPr>
          <a:xfrm>
            <a:off x="4637766" y="3922727"/>
            <a:ext cx="65511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办公地点：中关村校区中心教学楼</a:t>
            </a:r>
            <a:r>
              <a:rPr lang="en-US" altLang="zh-CN" sz="2400" b="1" dirty="0">
                <a:latin typeface="微软雅黑" panose="020B0503020204020204" pitchFamily="34" charset="-122"/>
                <a:ea typeface="微软雅黑" panose="020B0503020204020204" pitchFamily="34" charset="-122"/>
              </a:rPr>
              <a:t>833</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43561" y="707041"/>
            <a:ext cx="2543548" cy="2543548"/>
          </a:xfrm>
          <a:prstGeom prst="rect">
            <a:avLst/>
          </a:prstGeom>
        </p:spPr>
      </p:pic>
      <p:sp>
        <p:nvSpPr>
          <p:cNvPr id="12" name="TextBox 11"/>
          <p:cNvSpPr txBox="1"/>
          <p:nvPr/>
        </p:nvSpPr>
        <p:spPr>
          <a:xfrm>
            <a:off x="4637766" y="2980325"/>
            <a:ext cx="6551168"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研究方向：计算机视觉</a:t>
            </a:r>
            <a:endParaRPr lang="en-US" altLang="zh-CN" sz="2400" b="1" dirty="0">
              <a:latin typeface="微软雅黑" panose="020B0503020204020204" pitchFamily="34" charset="-122"/>
              <a:ea typeface="微软雅黑" panose="020B0503020204020204" pitchFamily="34" charset="-122"/>
            </a:endParaRPr>
          </a:p>
          <a:p>
            <a:r>
              <a:rPr 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机器学习</a:t>
            </a:r>
            <a:endParaRPr 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094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AutoShape 2"/>
          <p:cNvSpPr>
            <a:spLocks noChangeArrowheads="1"/>
          </p:cNvSpPr>
          <p:nvPr/>
        </p:nvSpPr>
        <p:spPr bwMode="auto">
          <a:xfrm>
            <a:off x="6324762" y="3065947"/>
            <a:ext cx="400050" cy="414337"/>
          </a:xfrm>
          <a:prstGeom prst="rightArrow">
            <a:avLst>
              <a:gd name="adj1" fmla="val 50000"/>
              <a:gd name="adj2" fmla="val 25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5" name="Rectangle 5"/>
          <p:cNvSpPr>
            <a:spLocks noChangeArrowheads="1"/>
          </p:cNvSpPr>
          <p:nvPr/>
        </p:nvSpPr>
        <p:spPr bwMode="auto">
          <a:xfrm>
            <a:off x="2503650" y="34739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6" name="Rectangle 6"/>
          <p:cNvSpPr>
            <a:spLocks noChangeArrowheads="1"/>
          </p:cNvSpPr>
          <p:nvPr/>
        </p:nvSpPr>
        <p:spPr bwMode="auto">
          <a:xfrm>
            <a:off x="4484850" y="11371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8" name="Rectangle 7"/>
          <p:cNvSpPr>
            <a:spLocks noChangeArrowheads="1"/>
          </p:cNvSpPr>
          <p:nvPr/>
        </p:nvSpPr>
        <p:spPr bwMode="auto">
          <a:xfrm>
            <a:off x="6862925" y="11371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9" name="Rectangle 8"/>
          <p:cNvSpPr>
            <a:spLocks noChangeArrowheads="1"/>
          </p:cNvSpPr>
          <p:nvPr/>
        </p:nvSpPr>
        <p:spPr bwMode="auto">
          <a:xfrm>
            <a:off x="8829837" y="234998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0" name="Rectangle 9"/>
          <p:cNvSpPr>
            <a:spLocks noChangeArrowheads="1"/>
          </p:cNvSpPr>
          <p:nvPr/>
        </p:nvSpPr>
        <p:spPr bwMode="auto">
          <a:xfrm>
            <a:off x="8829837" y="459788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2" name="Rectangle 10"/>
          <p:cNvSpPr>
            <a:spLocks noChangeArrowheads="1"/>
          </p:cNvSpPr>
          <p:nvPr/>
        </p:nvSpPr>
        <p:spPr bwMode="auto">
          <a:xfrm>
            <a:off x="2503650" y="2349984"/>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3" name="Rectangle 11"/>
          <p:cNvSpPr>
            <a:spLocks noChangeArrowheads="1"/>
          </p:cNvSpPr>
          <p:nvPr/>
        </p:nvSpPr>
        <p:spPr bwMode="auto">
          <a:xfrm>
            <a:off x="8829837" y="34739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4" name="Text Box 12"/>
          <p:cNvSpPr txBox="1">
            <a:spLocks noChangeArrowheads="1"/>
          </p:cNvSpPr>
          <p:nvPr/>
        </p:nvSpPr>
        <p:spPr bwMode="auto">
          <a:xfrm>
            <a:off x="2408400" y="4737584"/>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5" name="AutoShape 13"/>
          <p:cNvCxnSpPr>
            <a:cxnSpLocks noChangeShapeType="1"/>
            <a:stCxn id="14" idx="0"/>
            <a:endCxn id="5" idx="2"/>
          </p:cNvCxnSpPr>
          <p:nvPr/>
        </p:nvCxnSpPr>
        <p:spPr bwMode="auto">
          <a:xfrm rot="-5400000">
            <a:off x="2939419" y="4325628"/>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5" idx="0"/>
            <a:endCxn id="12" idx="2"/>
          </p:cNvCxnSpPr>
          <p:nvPr/>
        </p:nvCxnSpPr>
        <p:spPr bwMode="auto">
          <a:xfrm rot="-5400000">
            <a:off x="3214056" y="3336616"/>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13" idx="2"/>
            <a:endCxn id="10" idx="0"/>
          </p:cNvCxnSpPr>
          <p:nvPr/>
        </p:nvCxnSpPr>
        <p:spPr bwMode="auto">
          <a:xfrm rot="5400000">
            <a:off x="9530718" y="4451041"/>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2"/>
            <a:endCxn id="13" idx="0"/>
          </p:cNvCxnSpPr>
          <p:nvPr/>
        </p:nvCxnSpPr>
        <p:spPr bwMode="auto">
          <a:xfrm rot="5400000">
            <a:off x="9530718" y="3327091"/>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8" idx="3"/>
            <a:endCxn id="9" idx="0"/>
          </p:cNvCxnSpPr>
          <p:nvPr/>
        </p:nvCxnSpPr>
        <p:spPr bwMode="auto">
          <a:xfrm>
            <a:off x="8558375" y="1553059"/>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6" idx="3"/>
            <a:endCxn id="8" idx="1"/>
          </p:cNvCxnSpPr>
          <p:nvPr/>
        </p:nvCxnSpPr>
        <p:spPr bwMode="auto">
          <a:xfrm>
            <a:off x="6180300" y="1553059"/>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0"/>
            <a:endCxn id="6" idx="1"/>
          </p:cNvCxnSpPr>
          <p:nvPr/>
        </p:nvCxnSpPr>
        <p:spPr bwMode="auto">
          <a:xfrm rot="-5400000">
            <a:off x="3529175" y="1375259"/>
            <a:ext cx="77787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0"/>
          <p:cNvSpPr>
            <a:spLocks noChangeArrowheads="1"/>
          </p:cNvSpPr>
          <p:nvPr/>
        </p:nvSpPr>
        <p:spPr bwMode="auto">
          <a:xfrm>
            <a:off x="4518187" y="5250347"/>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3" name="Rectangle 21"/>
          <p:cNvSpPr>
            <a:spLocks noChangeArrowheads="1"/>
          </p:cNvSpPr>
          <p:nvPr/>
        </p:nvSpPr>
        <p:spPr bwMode="auto">
          <a:xfrm>
            <a:off x="6761325" y="5250347"/>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4" name="Picture 22"/>
          <p:cNvPicPr>
            <a:picLocks noChangeAspect="1" noChangeArrowheads="1"/>
          </p:cNvPicPr>
          <p:nvPr/>
        </p:nvPicPr>
        <p:blipFill>
          <a:blip r:embed="rId3">
            <a:extLst>
              <a:ext uri="{28A0092B-C50C-407E-A947-70E740481C1C}">
                <a14:useLocalDpi xmlns:a14="http://schemas.microsoft.com/office/drawing/2010/main" val="0"/>
              </a:ext>
            </a:extLst>
          </a:blip>
          <a:srcRect l="40881" t="1314" r="19798" b="50453"/>
          <a:stretch>
            <a:fillRect/>
          </a:stretch>
        </p:blipFill>
        <p:spPr bwMode="auto">
          <a:xfrm>
            <a:off x="4349912" y="2318234"/>
            <a:ext cx="2001838" cy="1978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3"/>
          <p:cNvPicPr>
            <a:picLocks noChangeAspect="1" noChangeArrowheads="1"/>
          </p:cNvPicPr>
          <p:nvPr/>
        </p:nvPicPr>
        <p:blipFill>
          <a:blip r:embed="rId3">
            <a:extLst>
              <a:ext uri="{28A0092B-C50C-407E-A947-70E740481C1C}">
                <a14:useLocalDpi xmlns:a14="http://schemas.microsoft.com/office/drawing/2010/main" val="0"/>
              </a:ext>
            </a:extLst>
          </a:blip>
          <a:srcRect l="1335" t="50766" r="59975"/>
          <a:stretch>
            <a:fillRect/>
          </a:stretch>
        </p:blipFill>
        <p:spPr bwMode="auto">
          <a:xfrm>
            <a:off x="6721637" y="2346809"/>
            <a:ext cx="1968500" cy="20177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822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023202" y="33189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004402" y="982152"/>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382477" y="9821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349389" y="21950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349389" y="44429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023202" y="21950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349389" y="33189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1927952" y="4582602"/>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458971" y="4170646"/>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724083" y="317210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050270" y="429605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050270" y="317210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077927" y="1398077"/>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718902" y="1398077"/>
            <a:ext cx="66357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029677" y="1239327"/>
            <a:ext cx="796925" cy="11144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037739" y="5095365"/>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280877" y="5095365"/>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extLst>
              <a:ext uri="{28A0092B-C50C-407E-A947-70E740481C1C}">
                <a14:useLocalDpi xmlns:a14="http://schemas.microsoft.com/office/drawing/2010/main" val="0"/>
              </a:ext>
            </a:extLst>
          </a:blip>
          <a:srcRect l="39732" t="50377" r="21088"/>
          <a:stretch>
            <a:fillRect/>
          </a:stretch>
        </p:blipFill>
        <p:spPr bwMode="auto">
          <a:xfrm>
            <a:off x="5793514" y="3068127"/>
            <a:ext cx="2427288" cy="18494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2"/>
          <p:cNvPicPr>
            <a:picLocks noChangeAspect="1" noChangeArrowheads="1"/>
          </p:cNvPicPr>
          <p:nvPr/>
        </p:nvPicPr>
        <p:blipFill>
          <a:blip r:embed="rId3">
            <a:extLst>
              <a:ext uri="{28A0092B-C50C-407E-A947-70E740481C1C}">
                <a14:useLocalDpi xmlns:a14="http://schemas.microsoft.com/office/drawing/2010/main" val="0"/>
              </a:ext>
            </a:extLst>
          </a:blip>
          <a:srcRect r="60266" b="50418"/>
          <a:stretch>
            <a:fillRect/>
          </a:stretch>
        </p:blipFill>
        <p:spPr bwMode="auto">
          <a:xfrm>
            <a:off x="3836127" y="1977515"/>
            <a:ext cx="2462212" cy="1847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59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100693"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081893"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459968" y="107514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426880"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426880" y="45358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100693"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426880"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005443" y="467559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536462" y="4263635"/>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801574"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127761" y="438904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127761"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174468" y="1491066"/>
            <a:ext cx="110013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777343" y="1491066"/>
            <a:ext cx="66357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116693" y="132279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115230"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358368"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extLst>
              <a:ext uri="{28A0092B-C50C-407E-A947-70E740481C1C}">
                <a14:useLocalDpi xmlns:a14="http://schemas.microsoft.com/office/drawing/2010/main" val="0"/>
              </a:ext>
            </a:extLst>
          </a:blip>
          <a:srcRect r="19370"/>
          <a:stretch>
            <a:fillRect/>
          </a:stretch>
        </p:blipFill>
        <p:spPr bwMode="auto">
          <a:xfrm>
            <a:off x="4377168" y="1959379"/>
            <a:ext cx="3460750" cy="316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04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550145" y="33344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531345" y="9976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909420" y="9976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876332" y="2210499"/>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876332" y="445839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550145" y="221049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876332" y="33344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456482" y="4574287"/>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998613" y="4175031"/>
            <a:ext cx="409575" cy="388938"/>
          </a:xfrm>
          <a:prstGeom prst="bentConnector3">
            <a:avLst>
              <a:gd name="adj1" fmla="val 50000"/>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3251026" y="3187606"/>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577213" y="4311556"/>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586738" y="3197131"/>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604870" y="1413574"/>
            <a:ext cx="1119187" cy="7778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6226795" y="1413574"/>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566145" y="1245299"/>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564682" y="5110862"/>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807820" y="5110862"/>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lum contrast="12000"/>
            <a:extLst>
              <a:ext uri="{28A0092B-C50C-407E-A947-70E740481C1C}">
                <a14:useLocalDpi xmlns:a14="http://schemas.microsoft.com/office/drawing/2010/main" val="0"/>
              </a:ext>
            </a:extLst>
          </a:blip>
          <a:srcRect r="21220"/>
          <a:stretch>
            <a:fillRect/>
          </a:stretch>
        </p:blipFill>
        <p:spPr bwMode="auto">
          <a:xfrm>
            <a:off x="4880595" y="1877124"/>
            <a:ext cx="3349625"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2"/>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t="52643" r="59154"/>
          <a:stretch>
            <a:fillRect/>
          </a:stretch>
        </p:blipFill>
        <p:spPr bwMode="auto">
          <a:xfrm>
            <a:off x="4844082" y="3501137"/>
            <a:ext cx="1736725"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932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286673" y="33189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267873" y="9821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645948" y="9821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612860" y="21950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612860" y="44429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286673" y="21950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612860" y="331895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191423" y="458260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722442" y="4170645"/>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987554" y="317210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323266" y="430558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323266" y="316258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341398" y="1398076"/>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963323" y="1398076"/>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302673" y="122980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301210" y="509536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544348" y="509536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r="25902"/>
          <a:stretch>
            <a:fillRect/>
          </a:stretch>
        </p:blipFill>
        <p:spPr>
          <a:xfrm>
            <a:off x="4402810" y="2045776"/>
            <a:ext cx="3429000" cy="2997200"/>
          </a:xfrm>
          <a:prstGeom prst="rect">
            <a:avLst/>
          </a:prstGeom>
          <a:noFill/>
        </p:spPr>
      </p:pic>
    </p:spTree>
    <p:extLst>
      <p:ext uri="{BB962C8B-B14F-4D97-AF65-F5344CB8AC3E}">
        <p14:creationId xmlns:p14="http://schemas.microsoft.com/office/powerpoint/2010/main" val="214219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255676" y="33344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236876" y="9976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614951" y="9976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581863" y="221050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581863" y="4458400"/>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255676" y="221050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581863" y="33344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160426" y="4598100"/>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691445" y="4186144"/>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956557" y="3187607"/>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292269" y="4302032"/>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282744" y="3187607"/>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310401" y="1413575"/>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932326" y="1413575"/>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271676" y="1245300"/>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270213" y="5110863"/>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513351" y="5110863"/>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2"/>
          <p:cNvPicPr>
            <a:picLocks noChangeAspect="1" noChangeArrowheads="1"/>
          </p:cNvPicPr>
          <p:nvPr/>
        </p:nvPicPr>
        <p:blipFill>
          <a:blip r:embed="rId3">
            <a:lum bright="-6000" contrast="30000"/>
            <a:extLst>
              <a:ext uri="{28A0092B-C50C-407E-A947-70E740481C1C}">
                <a14:useLocalDpi xmlns:a14="http://schemas.microsoft.com/office/drawing/2010/main" val="0"/>
              </a:ext>
            </a:extLst>
          </a:blip>
          <a:srcRect l="26077"/>
          <a:stretch>
            <a:fillRect/>
          </a:stretch>
        </p:blipFill>
        <p:spPr>
          <a:xfrm>
            <a:off x="4219413" y="2289875"/>
            <a:ext cx="4038600" cy="2465388"/>
          </a:xfrm>
          <a:prstGeom prst="rect">
            <a:avLst/>
          </a:prstGeom>
          <a:noFill/>
        </p:spPr>
      </p:pic>
    </p:spTree>
    <p:extLst>
      <p:ext uri="{BB962C8B-B14F-4D97-AF65-F5344CB8AC3E}">
        <p14:creationId xmlns:p14="http://schemas.microsoft.com/office/powerpoint/2010/main" val="3448554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8302894" y="44119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5" name="Rectangle 5"/>
          <p:cNvSpPr>
            <a:spLocks noChangeArrowheads="1"/>
          </p:cNvSpPr>
          <p:nvPr/>
        </p:nvSpPr>
        <p:spPr bwMode="auto">
          <a:xfrm>
            <a:off x="3991244" y="5064368"/>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6" name="Rectangle 6"/>
          <p:cNvSpPr>
            <a:spLocks noChangeArrowheads="1"/>
          </p:cNvSpPr>
          <p:nvPr/>
        </p:nvSpPr>
        <p:spPr bwMode="auto">
          <a:xfrm>
            <a:off x="6234382" y="5064368"/>
            <a:ext cx="1695450" cy="830262"/>
          </a:xfrm>
          <a:prstGeom prst="rect">
            <a:avLst/>
          </a:prstGeom>
          <a:solidFill>
            <a:schemeClr val="accent1"/>
          </a:solidFill>
          <a:ln w="381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457" y="1900480"/>
            <a:ext cx="3130550"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1976707" y="32879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10" name="Rectangle 9"/>
          <p:cNvSpPr>
            <a:spLocks noChangeArrowheads="1"/>
          </p:cNvSpPr>
          <p:nvPr/>
        </p:nvSpPr>
        <p:spPr bwMode="auto">
          <a:xfrm>
            <a:off x="3957907" y="9511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12" name="Rectangle 10"/>
          <p:cNvSpPr>
            <a:spLocks noChangeArrowheads="1"/>
          </p:cNvSpPr>
          <p:nvPr/>
        </p:nvSpPr>
        <p:spPr bwMode="auto">
          <a:xfrm>
            <a:off x="6335982" y="9511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13" name="Rectangle 11"/>
          <p:cNvSpPr>
            <a:spLocks noChangeArrowheads="1"/>
          </p:cNvSpPr>
          <p:nvPr/>
        </p:nvSpPr>
        <p:spPr bwMode="auto">
          <a:xfrm>
            <a:off x="8302894" y="21640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4" name="Rectangle 12"/>
          <p:cNvSpPr>
            <a:spLocks noChangeArrowheads="1"/>
          </p:cNvSpPr>
          <p:nvPr/>
        </p:nvSpPr>
        <p:spPr bwMode="auto">
          <a:xfrm>
            <a:off x="1976707" y="21640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5" name="Rectangle 13"/>
          <p:cNvSpPr>
            <a:spLocks noChangeArrowheads="1"/>
          </p:cNvSpPr>
          <p:nvPr/>
        </p:nvSpPr>
        <p:spPr bwMode="auto">
          <a:xfrm>
            <a:off x="8302894" y="32879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6" name="Text Box 14"/>
          <p:cNvSpPr txBox="1">
            <a:spLocks noChangeArrowheads="1"/>
          </p:cNvSpPr>
          <p:nvPr/>
        </p:nvSpPr>
        <p:spPr bwMode="auto">
          <a:xfrm>
            <a:off x="1881457" y="4551605"/>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7" name="AutoShape 15"/>
          <p:cNvCxnSpPr>
            <a:cxnSpLocks noChangeShapeType="1"/>
            <a:stCxn id="16" idx="0"/>
            <a:endCxn id="9" idx="2"/>
          </p:cNvCxnSpPr>
          <p:nvPr/>
        </p:nvCxnSpPr>
        <p:spPr bwMode="auto">
          <a:xfrm rot="-5400000">
            <a:off x="2412476" y="4139649"/>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0"/>
            <a:endCxn id="14" idx="2"/>
          </p:cNvCxnSpPr>
          <p:nvPr/>
        </p:nvCxnSpPr>
        <p:spPr bwMode="auto">
          <a:xfrm rot="-5400000">
            <a:off x="2677588" y="3141112"/>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15" idx="2"/>
          </p:cNvCxnSpPr>
          <p:nvPr/>
        </p:nvCxnSpPr>
        <p:spPr bwMode="auto">
          <a:xfrm rot="5400000">
            <a:off x="9013300" y="4255537"/>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3" idx="2"/>
            <a:endCxn id="15" idx="0"/>
          </p:cNvCxnSpPr>
          <p:nvPr/>
        </p:nvCxnSpPr>
        <p:spPr bwMode="auto">
          <a:xfrm rot="5400000">
            <a:off x="9003775" y="3141112"/>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3"/>
            <a:endCxn id="13" idx="0"/>
          </p:cNvCxnSpPr>
          <p:nvPr/>
        </p:nvCxnSpPr>
        <p:spPr bwMode="auto">
          <a:xfrm>
            <a:off x="8031432" y="1367080"/>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0"/>
          <p:cNvCxnSpPr>
            <a:cxnSpLocks noChangeShapeType="1"/>
            <a:stCxn id="10" idx="3"/>
            <a:endCxn id="12" idx="1"/>
          </p:cNvCxnSpPr>
          <p:nvPr/>
        </p:nvCxnSpPr>
        <p:spPr bwMode="auto">
          <a:xfrm>
            <a:off x="5653357" y="1367080"/>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1"/>
          <p:cNvCxnSpPr>
            <a:cxnSpLocks noChangeShapeType="1"/>
            <a:stCxn id="14" idx="0"/>
            <a:endCxn id="10" idx="1"/>
          </p:cNvCxnSpPr>
          <p:nvPr/>
        </p:nvCxnSpPr>
        <p:spPr bwMode="auto">
          <a:xfrm rot="-5400000">
            <a:off x="2992707" y="1198805"/>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09639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8318393" y="45823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5" name="Rectangle 5"/>
          <p:cNvSpPr>
            <a:spLocks noChangeArrowheads="1"/>
          </p:cNvSpPr>
          <p:nvPr/>
        </p:nvSpPr>
        <p:spPr bwMode="auto">
          <a:xfrm>
            <a:off x="4006743" y="5234849"/>
            <a:ext cx="1695450" cy="830262"/>
          </a:xfrm>
          <a:prstGeom prst="rect">
            <a:avLst/>
          </a:prstGeom>
          <a:solidFill>
            <a:schemeClr val="accent1"/>
          </a:solidFill>
          <a:ln w="381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6" name="Rectangle 6"/>
          <p:cNvSpPr>
            <a:spLocks noChangeArrowheads="1"/>
          </p:cNvSpPr>
          <p:nvPr/>
        </p:nvSpPr>
        <p:spPr bwMode="auto">
          <a:xfrm>
            <a:off x="6249881" y="5234849"/>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b="26692"/>
          <a:stretch>
            <a:fillRect/>
          </a:stretch>
        </p:blipFill>
        <p:spPr bwMode="auto">
          <a:xfrm>
            <a:off x="3757506" y="2243999"/>
            <a:ext cx="44910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1992206" y="34584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10" name="Rectangle 9"/>
          <p:cNvSpPr>
            <a:spLocks noChangeArrowheads="1"/>
          </p:cNvSpPr>
          <p:nvPr/>
        </p:nvSpPr>
        <p:spPr bwMode="auto">
          <a:xfrm>
            <a:off x="3973406" y="11216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12" name="Rectangle 10"/>
          <p:cNvSpPr>
            <a:spLocks noChangeArrowheads="1"/>
          </p:cNvSpPr>
          <p:nvPr/>
        </p:nvSpPr>
        <p:spPr bwMode="auto">
          <a:xfrm>
            <a:off x="6351481" y="11216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13" name="Rectangle 11"/>
          <p:cNvSpPr>
            <a:spLocks noChangeArrowheads="1"/>
          </p:cNvSpPr>
          <p:nvPr/>
        </p:nvSpPr>
        <p:spPr bwMode="auto">
          <a:xfrm>
            <a:off x="8318393" y="23344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4" name="Rectangle 12"/>
          <p:cNvSpPr>
            <a:spLocks noChangeArrowheads="1"/>
          </p:cNvSpPr>
          <p:nvPr/>
        </p:nvSpPr>
        <p:spPr bwMode="auto">
          <a:xfrm>
            <a:off x="1992206" y="23344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5" name="Rectangle 13"/>
          <p:cNvSpPr>
            <a:spLocks noChangeArrowheads="1"/>
          </p:cNvSpPr>
          <p:nvPr/>
        </p:nvSpPr>
        <p:spPr bwMode="auto">
          <a:xfrm>
            <a:off x="8318393" y="34584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6" name="Text Box 14"/>
          <p:cNvSpPr txBox="1">
            <a:spLocks noChangeArrowheads="1"/>
          </p:cNvSpPr>
          <p:nvPr/>
        </p:nvSpPr>
        <p:spPr bwMode="auto">
          <a:xfrm>
            <a:off x="1896956" y="4722086"/>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7" name="AutoShape 15"/>
          <p:cNvCxnSpPr>
            <a:cxnSpLocks noChangeShapeType="1"/>
            <a:stCxn id="16" idx="0"/>
            <a:endCxn id="9" idx="2"/>
          </p:cNvCxnSpPr>
          <p:nvPr/>
        </p:nvCxnSpPr>
        <p:spPr bwMode="auto">
          <a:xfrm rot="-5400000">
            <a:off x="2427975" y="4310130"/>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0"/>
            <a:endCxn id="14" idx="2"/>
          </p:cNvCxnSpPr>
          <p:nvPr/>
        </p:nvCxnSpPr>
        <p:spPr bwMode="auto">
          <a:xfrm rot="-5400000">
            <a:off x="2693087" y="3311593"/>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15" idx="2"/>
          </p:cNvCxnSpPr>
          <p:nvPr/>
        </p:nvCxnSpPr>
        <p:spPr bwMode="auto">
          <a:xfrm rot="5400000">
            <a:off x="9028799" y="4426018"/>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3" idx="2"/>
            <a:endCxn id="15" idx="0"/>
          </p:cNvCxnSpPr>
          <p:nvPr/>
        </p:nvCxnSpPr>
        <p:spPr bwMode="auto">
          <a:xfrm rot="5400000">
            <a:off x="9019274" y="3311593"/>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3"/>
            <a:endCxn id="13" idx="0"/>
          </p:cNvCxnSpPr>
          <p:nvPr/>
        </p:nvCxnSpPr>
        <p:spPr bwMode="auto">
          <a:xfrm>
            <a:off x="8046931" y="1537561"/>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0"/>
          <p:cNvCxnSpPr>
            <a:cxnSpLocks noChangeShapeType="1"/>
            <a:stCxn id="10" idx="3"/>
            <a:endCxn id="12" idx="1"/>
          </p:cNvCxnSpPr>
          <p:nvPr/>
        </p:nvCxnSpPr>
        <p:spPr bwMode="auto">
          <a:xfrm>
            <a:off x="5668856" y="1537561"/>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1"/>
          <p:cNvCxnSpPr>
            <a:cxnSpLocks noChangeShapeType="1"/>
            <a:stCxn id="14" idx="0"/>
            <a:endCxn id="10" idx="1"/>
          </p:cNvCxnSpPr>
          <p:nvPr/>
        </p:nvCxnSpPr>
        <p:spPr bwMode="auto">
          <a:xfrm rot="-5400000">
            <a:off x="3008206" y="1369286"/>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437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Yaelp\documents\papers\SeamCarvingGraphCut\figs\jump\jump.orig.jpg"/>
          <p:cNvPicPr>
            <a:picLocks noChangeAspect="1" noChangeArrowheads="1"/>
          </p:cNvPicPr>
          <p:nvPr/>
        </p:nvPicPr>
        <p:blipFill>
          <a:blip r:embed="rId3">
            <a:extLst>
              <a:ext uri="{28A0092B-C50C-407E-A947-70E740481C1C}">
                <a14:useLocalDpi xmlns:a14="http://schemas.microsoft.com/office/drawing/2010/main" val="0"/>
              </a:ext>
            </a:extLst>
          </a:blip>
          <a:srcRect l="1035" t="27" r="845"/>
          <a:stretch>
            <a:fillRect/>
          </a:stretch>
        </p:blipFill>
        <p:spPr bwMode="auto">
          <a:xfrm>
            <a:off x="3174361" y="2076721"/>
            <a:ext cx="2490788"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23"/>
          <p:cNvSpPr>
            <a:spLocks noChangeArrowheads="1"/>
          </p:cNvSpPr>
          <p:nvPr/>
        </p:nvSpPr>
        <p:spPr bwMode="auto">
          <a:xfrm>
            <a:off x="3742326" y="1243519"/>
            <a:ext cx="1354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Input</a:t>
            </a:r>
          </a:p>
        </p:txBody>
      </p:sp>
      <p:pic>
        <p:nvPicPr>
          <p:cNvPr id="13318" name="Picture 3" descr="D:\Yaelp\documents\papers\SeamCarvingGraphCut\figs\jump\jump.mask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6" y="1713420"/>
            <a:ext cx="2536825"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8"/>
          <p:cNvSpPr>
            <a:spLocks noChangeArrowheads="1"/>
          </p:cNvSpPr>
          <p:nvPr/>
        </p:nvSpPr>
        <p:spPr bwMode="auto">
          <a:xfrm>
            <a:off x="559388" y="1243519"/>
            <a:ext cx="1354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Mask</a:t>
            </a:r>
          </a:p>
        </p:txBody>
      </p:sp>
      <p:sp>
        <p:nvSpPr>
          <p:cNvPr id="8"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图像修补</a:t>
            </a:r>
          </a:p>
        </p:txBody>
      </p:sp>
      <p:cxnSp>
        <p:nvCxnSpPr>
          <p:cNvPr id="9"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pic>
        <p:nvPicPr>
          <p:cNvPr id="10" name="Picture 4" descr="D:\Yaelp\documents\papers\SeamCarvingGraphCut\figs\jump\jump.res.bmp"/>
          <p:cNvPicPr>
            <a:picLocks noChangeAspect="1" noChangeArrowheads="1"/>
          </p:cNvPicPr>
          <p:nvPr/>
        </p:nvPicPr>
        <p:blipFill>
          <a:blip r:embed="rId5">
            <a:extLst>
              <a:ext uri="{28A0092B-C50C-407E-A947-70E740481C1C}">
                <a14:useLocalDpi xmlns:a14="http://schemas.microsoft.com/office/drawing/2010/main" val="0"/>
              </a:ext>
            </a:extLst>
          </a:blip>
          <a:srcRect l="900" t="217"/>
          <a:stretch>
            <a:fillRect/>
          </a:stretch>
        </p:blipFill>
        <p:spPr bwMode="auto">
          <a:xfrm>
            <a:off x="7944224" y="2076721"/>
            <a:ext cx="24923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3"/>
          <p:cNvSpPr>
            <a:spLocks noChangeArrowheads="1"/>
          </p:cNvSpPr>
          <p:nvPr/>
        </p:nvSpPr>
        <p:spPr bwMode="auto">
          <a:xfrm>
            <a:off x="8281901" y="1390254"/>
            <a:ext cx="17668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Output</a:t>
            </a:r>
          </a:p>
        </p:txBody>
      </p:sp>
    </p:spTree>
    <p:extLst>
      <p:ext uri="{BB962C8B-B14F-4D97-AF65-F5344CB8AC3E}">
        <p14:creationId xmlns:p14="http://schemas.microsoft.com/office/powerpoint/2010/main" val="5616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D:\Yaelp\documents\papers\SeamCarvingGraphCut\figs\birds\twobi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410" y="1488332"/>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6" descr="D:\Yaelp\documents\papers\SeamCarvingGraphCut\figs\birds\twobirds.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610" y="1488332"/>
            <a:ext cx="27559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10"/>
          <p:cNvSpPr txBox="1">
            <a:spLocks noChangeArrowheads="1"/>
          </p:cNvSpPr>
          <p:nvPr/>
        </p:nvSpPr>
        <p:spPr bwMode="auto">
          <a:xfrm>
            <a:off x="3669211" y="1107332"/>
            <a:ext cx="811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fontAlgn="base" hangingPunct="0">
              <a:spcBef>
                <a:spcPct val="0"/>
              </a:spcBef>
              <a:spcAft>
                <a:spcPct val="0"/>
              </a:spcAft>
            </a:pPr>
            <a:r>
              <a:rPr lang="en-US" altLang="zh-CN" sz="2000" b="1" dirty="0">
                <a:latin typeface="Arial" pitchFamily="34" charset="0"/>
                <a:cs typeface="Arial" pitchFamily="34" charset="0"/>
              </a:rPr>
              <a:t>Input</a:t>
            </a:r>
            <a:endParaRPr lang="en-US" altLang="zh-CN" sz="2400" dirty="0">
              <a:latin typeface="Arial" pitchFamily="34" charset="0"/>
              <a:cs typeface="Arial" pitchFamily="34" charset="0"/>
            </a:endParaRPr>
          </a:p>
        </p:txBody>
      </p:sp>
      <p:sp>
        <p:nvSpPr>
          <p:cNvPr id="43014" name="Text Box 10"/>
          <p:cNvSpPr txBox="1">
            <a:spLocks noChangeArrowheads="1"/>
          </p:cNvSpPr>
          <p:nvPr/>
        </p:nvSpPr>
        <p:spPr bwMode="auto">
          <a:xfrm>
            <a:off x="8009436" y="1107332"/>
            <a:ext cx="102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fontAlgn="base" hangingPunct="0">
              <a:spcBef>
                <a:spcPct val="0"/>
              </a:spcBef>
              <a:spcAft>
                <a:spcPct val="0"/>
              </a:spcAft>
            </a:pPr>
            <a:r>
              <a:rPr lang="en-US" altLang="zh-CN" sz="2000" b="1" dirty="0">
                <a:latin typeface="Arial" pitchFamily="34" charset="0"/>
                <a:cs typeface="Arial" pitchFamily="34" charset="0"/>
              </a:rPr>
              <a:t>Output</a:t>
            </a:r>
            <a:endParaRPr lang="en-US" altLang="zh-CN" sz="2400" dirty="0">
              <a:latin typeface="Arial" pitchFamily="34" charset="0"/>
              <a:cs typeface="Arial" pitchFamily="34" charset="0"/>
            </a:endParaRPr>
          </a:p>
        </p:txBody>
      </p:sp>
      <p:sp>
        <p:nvSpPr>
          <p:cNvPr id="9"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图像重定向</a:t>
            </a:r>
          </a:p>
        </p:txBody>
      </p:sp>
      <p:cxnSp>
        <p:nvCxnSpPr>
          <p:cNvPr id="10"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451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p:cNvPicPr>
          <p:nvPr/>
        </p:nvPicPr>
        <p:blipFill>
          <a:blip r:embed="rId3"/>
          <a:stretch>
            <a:fillRect/>
          </a:stretch>
        </p:blipFill>
        <p:spPr>
          <a:xfrm>
            <a:off x="1463561" y="627296"/>
            <a:ext cx="9447246" cy="4651084"/>
          </a:xfrm>
          <a:prstGeom prst="rect">
            <a:avLst/>
          </a:prstGeom>
        </p:spPr>
      </p:pic>
      <p:sp>
        <p:nvSpPr>
          <p:cNvPr id="8" name="文本框 7"/>
          <p:cNvSpPr txBox="1"/>
          <p:nvPr/>
        </p:nvSpPr>
        <p:spPr>
          <a:xfrm>
            <a:off x="1463561" y="5418075"/>
            <a:ext cx="10515600" cy="646331"/>
          </a:xfrm>
          <a:prstGeom prst="rect">
            <a:avLst/>
          </a:prstGeom>
          <a:noFill/>
        </p:spPr>
        <p:txBody>
          <a:bodyPr wrap="square" rtlCol="0">
            <a:spAutoFit/>
          </a:bodyPr>
          <a:lstStyle/>
          <a:p>
            <a:r>
              <a:rPr lang="en-US" altLang="zh-CN" b="1" dirty="0"/>
              <a:t>Single Image Haze Removal Using Dark Channel Prior</a:t>
            </a:r>
            <a:endParaRPr lang="en-US" altLang="zh-CN" dirty="0"/>
          </a:p>
          <a:p>
            <a:r>
              <a:rPr lang="zh-CN" altLang="en-US" dirty="0"/>
              <a:t>                         </a:t>
            </a:r>
            <a:r>
              <a:rPr lang="zh-CN" altLang="en-US" sz="1800" dirty="0"/>
              <a:t>何凯明、孙剑、汤晓鸥 </a:t>
            </a:r>
            <a:r>
              <a:rPr lang="en-US" altLang="zh-CN" sz="1800" dirty="0"/>
              <a:t>CVPR2009</a:t>
            </a:r>
            <a:r>
              <a:rPr lang="zh-CN" altLang="en-US" sz="1800" dirty="0"/>
              <a:t>，微软亚洲研究院 </a:t>
            </a:r>
          </a:p>
        </p:txBody>
      </p:sp>
    </p:spTree>
    <p:extLst>
      <p:ext uri="{BB962C8B-B14F-4D97-AF65-F5344CB8AC3E}">
        <p14:creationId xmlns:p14="http://schemas.microsoft.com/office/powerpoint/2010/main" val="1814566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descr="D:\Yaelp\documents\papers\SeamCarvingGraphCut\figs\familyTree\corrected\familyTree.80x.0a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276" y="1865719"/>
            <a:ext cx="43783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991563" y="1857782"/>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0" name="Straight Connector 9"/>
          <p:cNvCxnSpPr/>
          <p:nvPr/>
        </p:nvCxnSpPr>
        <p:spPr>
          <a:xfrm rot="5400000">
            <a:off x="8587919" y="3715951"/>
            <a:ext cx="35814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8918" name="Picture 1" descr="D:\Yaelp\documents\papers\SeamCarvingGraphCut\figs\familyTree\corrected\familyTree.80x.0a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213" y="1848257"/>
            <a:ext cx="43783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540213" y="1848257"/>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38920" name="Rectangle 17"/>
          <p:cNvSpPr>
            <a:spLocks noChangeArrowheads="1"/>
          </p:cNvSpPr>
          <p:nvPr/>
        </p:nvSpPr>
        <p:spPr bwMode="auto">
          <a:xfrm>
            <a:off x="3292812" y="1291044"/>
            <a:ext cx="1157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Input</a:t>
            </a:r>
          </a:p>
        </p:txBody>
      </p:sp>
      <p:sp>
        <p:nvSpPr>
          <p:cNvPr id="38921" name="Rectangle 19"/>
          <p:cNvSpPr>
            <a:spLocks noChangeArrowheads="1"/>
          </p:cNvSpPr>
          <p:nvPr/>
        </p:nvSpPr>
        <p:spPr bwMode="auto">
          <a:xfrm>
            <a:off x="7712412" y="1291044"/>
            <a:ext cx="1479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Output</a:t>
            </a:r>
          </a:p>
        </p:txBody>
      </p:sp>
      <p:grpSp>
        <p:nvGrpSpPr>
          <p:cNvPr id="2" name="Group 25"/>
          <p:cNvGrpSpPr>
            <a:grpSpLocks/>
          </p:cNvGrpSpPr>
          <p:nvPr/>
        </p:nvGrpSpPr>
        <p:grpSpPr bwMode="auto">
          <a:xfrm>
            <a:off x="7914026" y="3448456"/>
            <a:ext cx="612775" cy="611188"/>
            <a:chOff x="2029692" y="3886199"/>
            <a:chExt cx="614217" cy="611909"/>
          </a:xfrm>
        </p:grpSpPr>
        <p:sp>
          <p:nvSpPr>
            <p:cNvPr id="17" name="Rectangle 16"/>
            <p:cNvSpPr/>
            <p:nvPr/>
          </p:nvSpPr>
          <p:spPr>
            <a:xfrm>
              <a:off x="2029692" y="3886199"/>
              <a:ext cx="609443" cy="610319"/>
            </a:xfrm>
            <a:prstGeom prst="rect">
              <a:avLst/>
            </a:prstGeom>
            <a:solidFill>
              <a:srgbClr val="CDCF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22" name="Straight Connector 21"/>
            <p:cNvCxnSpPr/>
            <p:nvPr/>
          </p:nvCxnSpPr>
          <p:spPr>
            <a:xfrm rot="16200000" flipH="1">
              <a:off x="2044371" y="3898570"/>
              <a:ext cx="611909" cy="5871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040392" y="3904139"/>
              <a:ext cx="608729" cy="5760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2" descr="D:\Yaelp\documents\papers\SeamCarvingGraphCut\figs\familyTree\familyTree.1236354414.s0.res.png"/>
          <p:cNvPicPr>
            <a:picLocks noChangeAspect="1" noChangeArrowheads="1"/>
          </p:cNvPicPr>
          <p:nvPr/>
        </p:nvPicPr>
        <p:blipFill>
          <a:blip r:embed="rId4">
            <a:extLst>
              <a:ext uri="{28A0092B-C50C-407E-A947-70E740481C1C}">
                <a14:useLocalDpi xmlns:a14="http://schemas.microsoft.com/office/drawing/2010/main" val="0"/>
              </a:ext>
            </a:extLst>
          </a:blip>
          <a:srcRect l="49785" t="43703" r="40211" b="36055"/>
          <a:stretch>
            <a:fillRect/>
          </a:stretch>
        </p:blipFill>
        <p:spPr bwMode="auto">
          <a:xfrm>
            <a:off x="8179137" y="3526245"/>
            <a:ext cx="4381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8"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图像重排</a:t>
            </a:r>
          </a:p>
        </p:txBody>
      </p:sp>
    </p:spTree>
    <p:extLst>
      <p:ext uri="{BB962C8B-B14F-4D97-AF65-F5344CB8AC3E}">
        <p14:creationId xmlns:p14="http://schemas.microsoft.com/office/powerpoint/2010/main" val="33070081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3.33333E-6 0.00139 L 0.08333 -2.22222E-6 " pathEditMode="relative" rAng="0" ptsTypes="AA">
                                      <p:cBhvr>
                                        <p:cTn id="16" dur="2000" spd="-100000" fill="hold"/>
                                        <p:tgtEl>
                                          <p:spTgt spid="19"/>
                                        </p:tgtEl>
                                        <p:attrNameLst>
                                          <p:attrName>ppt_x</p:attrName>
                                          <p:attrName>ppt_y</p:attrName>
                                        </p:attrNameLst>
                                      </p:cBhvr>
                                      <p:rCtr x="42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Yaelp\documents\papers\SeamCarvingGraphCut\figs\familyTree\familyTree.1236354414.s0.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83" y="1692614"/>
            <a:ext cx="4383087"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11020" y="1702139"/>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0" name="Straight Connector 9"/>
          <p:cNvCxnSpPr/>
          <p:nvPr/>
        </p:nvCxnSpPr>
        <p:spPr>
          <a:xfrm rot="5400000">
            <a:off x="8607376" y="3560308"/>
            <a:ext cx="35814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9941" name="Picture 1" descr="D:\Yaelp\documents\papers\SeamCarvingGraphCut\figs\familyTree\corrected\familyTree.80x.0a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670" y="1692614"/>
            <a:ext cx="43783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559670" y="1692614"/>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39943" name="Rectangle 17"/>
          <p:cNvSpPr>
            <a:spLocks noChangeArrowheads="1"/>
          </p:cNvSpPr>
          <p:nvPr/>
        </p:nvSpPr>
        <p:spPr bwMode="auto">
          <a:xfrm>
            <a:off x="3312269" y="1135401"/>
            <a:ext cx="1157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Input</a:t>
            </a:r>
          </a:p>
        </p:txBody>
      </p:sp>
      <p:sp>
        <p:nvSpPr>
          <p:cNvPr id="39944" name="Rectangle 18"/>
          <p:cNvSpPr>
            <a:spLocks noChangeArrowheads="1"/>
          </p:cNvSpPr>
          <p:nvPr/>
        </p:nvSpPr>
        <p:spPr bwMode="auto">
          <a:xfrm>
            <a:off x="7731869" y="1135401"/>
            <a:ext cx="1479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Output</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图像重排</a:t>
            </a:r>
          </a:p>
        </p:txBody>
      </p:sp>
    </p:spTree>
    <p:extLst>
      <p:ext uri="{BB962C8B-B14F-4D97-AF65-F5344CB8AC3E}">
        <p14:creationId xmlns:p14="http://schemas.microsoft.com/office/powerpoint/2010/main" val="239143157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descr="D:\Yaelp\documents\presentations\ShiftMap_forvisionSeminar\reimarschubert2.x.0a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996950"/>
            <a:ext cx="41719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2" descr="D:\Yaelp\documents\presentations\ShiftMap_forvisionSeminar\wedding\Park-Schubert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987425"/>
            <a:ext cx="419258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D:\Yaelp\documents\presentations\ShiftMap_forvisionSeminar\reimarschuberts.1237184079.s0.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848957"/>
            <a:ext cx="60563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12"/>
          <p:cNvSpPr>
            <a:spLocks noChangeArrowheads="1"/>
          </p:cNvSpPr>
          <p:nvPr/>
        </p:nvSpPr>
        <p:spPr bwMode="auto">
          <a:xfrm>
            <a:off x="1618139" y="4038601"/>
            <a:ext cx="1510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b="1" dirty="0">
                <a:latin typeface="微软雅黑" panose="020B0503020204020204" pitchFamily="34" charset="-122"/>
                <a:ea typeface="微软雅黑" panose="020B0503020204020204" pitchFamily="34" charset="-122"/>
                <a:cs typeface="Arial" pitchFamily="34" charset="0"/>
              </a:rPr>
              <a:t>User </a:t>
            </a:r>
            <a:br>
              <a:rPr lang="en-US" altLang="zh-CN" b="1" dirty="0">
                <a:latin typeface="微软雅黑" panose="020B0503020204020204" pitchFamily="34" charset="-122"/>
                <a:ea typeface="微软雅黑" panose="020B0503020204020204" pitchFamily="34" charset="-122"/>
                <a:cs typeface="Arial" pitchFamily="34" charset="0"/>
              </a:rPr>
            </a:br>
            <a:r>
              <a:rPr lang="en-US" altLang="zh-CN" b="1" dirty="0">
                <a:latin typeface="微软雅黑" panose="020B0503020204020204" pitchFamily="34" charset="-122"/>
                <a:ea typeface="微软雅黑" panose="020B0503020204020204" pitchFamily="34" charset="-122"/>
                <a:cs typeface="Arial" pitchFamily="34" charset="0"/>
              </a:rPr>
              <a:t>Constraints</a:t>
            </a:r>
          </a:p>
        </p:txBody>
      </p:sp>
      <p:sp>
        <p:nvSpPr>
          <p:cNvPr id="14" name="Rectangle 13"/>
          <p:cNvSpPr/>
          <p:nvPr/>
        </p:nvSpPr>
        <p:spPr>
          <a:xfrm>
            <a:off x="2343150" y="1811339"/>
            <a:ext cx="1009650"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5" name="Rectangle 14"/>
          <p:cNvSpPr/>
          <p:nvPr/>
        </p:nvSpPr>
        <p:spPr>
          <a:xfrm>
            <a:off x="3962401" y="1676401"/>
            <a:ext cx="1566863"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7" name="Rectangle 16"/>
          <p:cNvSpPr/>
          <p:nvPr/>
        </p:nvSpPr>
        <p:spPr>
          <a:xfrm>
            <a:off x="6934200" y="1600200"/>
            <a:ext cx="1447800" cy="762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2" name="Freeform 21"/>
          <p:cNvSpPr/>
          <p:nvPr/>
        </p:nvSpPr>
        <p:spPr>
          <a:xfrm>
            <a:off x="8796339" y="1643064"/>
            <a:ext cx="1495425" cy="962025"/>
          </a:xfrm>
          <a:custGeom>
            <a:avLst/>
            <a:gdLst>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8" fmla="*/ 14287 w 1495425"/>
              <a:gd name="connsiteY8" fmla="*/ 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425" h="962025">
                <a:moveTo>
                  <a:pt x="14287" y="0"/>
                </a:moveTo>
                <a:lnTo>
                  <a:pt x="1490662" y="0"/>
                </a:lnTo>
                <a:cubicBezTo>
                  <a:pt x="1492250" y="250825"/>
                  <a:pt x="1493837" y="501650"/>
                  <a:pt x="1495425" y="752475"/>
                </a:cubicBezTo>
                <a:lnTo>
                  <a:pt x="1443037" y="752475"/>
                </a:lnTo>
                <a:lnTo>
                  <a:pt x="1438275" y="962025"/>
                </a:lnTo>
                <a:lnTo>
                  <a:pt x="95250" y="957262"/>
                </a:lnTo>
                <a:lnTo>
                  <a:pt x="104775" y="752475"/>
                </a:lnTo>
                <a:lnTo>
                  <a:pt x="0" y="752475"/>
                </a:lnTo>
                <a:lnTo>
                  <a:pt x="14287" y="0"/>
                </a:lnTo>
                <a:close/>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3259" name="TextBox 22"/>
          <p:cNvSpPr txBox="1">
            <a:spLocks noChangeArrowheads="1"/>
          </p:cNvSpPr>
          <p:nvPr/>
        </p:nvSpPr>
        <p:spPr bwMode="auto">
          <a:xfrm>
            <a:off x="2430463" y="2794000"/>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3260" name="TextBox 23"/>
          <p:cNvSpPr txBox="1">
            <a:spLocks noChangeArrowheads="1"/>
          </p:cNvSpPr>
          <p:nvPr/>
        </p:nvSpPr>
        <p:spPr bwMode="auto">
          <a:xfrm>
            <a:off x="4343400" y="26670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B</a:t>
            </a:r>
          </a:p>
        </p:txBody>
      </p:sp>
      <p:sp>
        <p:nvSpPr>
          <p:cNvPr id="53261" name="TextBox 24"/>
          <p:cNvSpPr txBox="1">
            <a:spLocks noChangeArrowheads="1"/>
          </p:cNvSpPr>
          <p:nvPr/>
        </p:nvSpPr>
        <p:spPr bwMode="auto">
          <a:xfrm>
            <a:off x="6705600" y="27432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C</a:t>
            </a:r>
          </a:p>
        </p:txBody>
      </p:sp>
      <p:sp>
        <p:nvSpPr>
          <p:cNvPr id="53262" name="TextBox 25"/>
          <p:cNvSpPr txBox="1">
            <a:spLocks noChangeArrowheads="1"/>
          </p:cNvSpPr>
          <p:nvPr/>
        </p:nvSpPr>
        <p:spPr bwMode="auto">
          <a:xfrm>
            <a:off x="9067801" y="2819400"/>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53263" name="TextBox 17"/>
          <p:cNvSpPr txBox="1">
            <a:spLocks noChangeArrowheads="1"/>
          </p:cNvSpPr>
          <p:nvPr/>
        </p:nvSpPr>
        <p:spPr bwMode="auto">
          <a:xfrm>
            <a:off x="3549651" y="5531513"/>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3264" name="TextBox 19"/>
          <p:cNvSpPr txBox="1">
            <a:spLocks noChangeArrowheads="1"/>
          </p:cNvSpPr>
          <p:nvPr/>
        </p:nvSpPr>
        <p:spPr bwMode="auto">
          <a:xfrm>
            <a:off x="6551902" y="5515538"/>
            <a:ext cx="652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dirty="0">
                <a:solidFill>
                  <a:prstClr val="white"/>
                </a:solidFill>
                <a:cs typeface="Arial" pitchFamily="34" charset="0"/>
              </a:rPr>
              <a:t>B</a:t>
            </a:r>
          </a:p>
        </p:txBody>
      </p:sp>
      <p:sp>
        <p:nvSpPr>
          <p:cNvPr id="53265" name="TextBox 28"/>
          <p:cNvSpPr txBox="1">
            <a:spLocks noChangeArrowheads="1"/>
          </p:cNvSpPr>
          <p:nvPr/>
        </p:nvSpPr>
        <p:spPr bwMode="auto">
          <a:xfrm>
            <a:off x="8043864" y="5485307"/>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53266" name="TextBox 29"/>
          <p:cNvSpPr txBox="1">
            <a:spLocks noChangeArrowheads="1"/>
          </p:cNvSpPr>
          <p:nvPr/>
        </p:nvSpPr>
        <p:spPr bwMode="auto">
          <a:xfrm>
            <a:off x="5367339" y="5472775"/>
            <a:ext cx="671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dirty="0">
                <a:solidFill>
                  <a:prstClr val="white"/>
                </a:solidFill>
                <a:cs typeface="Arial" pitchFamily="34" charset="0"/>
              </a:rPr>
              <a:t>C</a:t>
            </a:r>
          </a:p>
        </p:txBody>
      </p:sp>
      <p:sp>
        <p:nvSpPr>
          <p:cNvPr id="31" name="Rectangle 30"/>
          <p:cNvSpPr/>
          <p:nvPr/>
        </p:nvSpPr>
        <p:spPr>
          <a:xfrm>
            <a:off x="3100388" y="3962400"/>
            <a:ext cx="6043612"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9" name="Down Arrow 18"/>
          <p:cNvSpPr/>
          <p:nvPr/>
        </p:nvSpPr>
        <p:spPr>
          <a:xfrm rot="19302839">
            <a:off x="3290888" y="3808413"/>
            <a:ext cx="304800" cy="887412"/>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1" name="Down Arrow 20"/>
          <p:cNvSpPr/>
          <p:nvPr/>
        </p:nvSpPr>
        <p:spPr>
          <a:xfrm rot="17690732">
            <a:off x="5523707" y="3277394"/>
            <a:ext cx="304800" cy="1789113"/>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7" name="Down Arrow 26"/>
          <p:cNvSpPr/>
          <p:nvPr/>
        </p:nvSpPr>
        <p:spPr>
          <a:xfrm rot="2714495">
            <a:off x="8805069" y="3710782"/>
            <a:ext cx="304800" cy="887412"/>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8" name="Down Arrow 27"/>
          <p:cNvSpPr/>
          <p:nvPr/>
        </p:nvSpPr>
        <p:spPr>
          <a:xfrm rot="3498556">
            <a:off x="5799138" y="3346451"/>
            <a:ext cx="304800" cy="1533525"/>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25"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6"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图像组合</a:t>
            </a:r>
          </a:p>
        </p:txBody>
      </p:sp>
    </p:spTree>
    <p:extLst>
      <p:ext uri="{BB962C8B-B14F-4D97-AF65-F5344CB8AC3E}">
        <p14:creationId xmlns:p14="http://schemas.microsoft.com/office/powerpoint/2010/main" val="1351407274"/>
      </p:ext>
    </p:extLst>
  </p:cSld>
  <p:clrMapOvr>
    <a:masterClrMapping/>
  </p:clrMapOvr>
  <p:transition advTm="5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D:\Yaelp\documents\presentations\ShiftMap_forvisionSeminar\reimarschuberts.1237184079.s0.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3795713"/>
            <a:ext cx="60563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descr="D:\Yaelp\documents\presentations\ShiftMap_forvisionSeminar\reimarschubert2.x.0ar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996950"/>
            <a:ext cx="41719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2" descr="D:\Yaelp\documents\presentations\ShiftMap_forvisionSeminar\wedding\Park-Schuberts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987425"/>
            <a:ext cx="419258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2343150" y="1811339"/>
            <a:ext cx="1009650"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5" name="Rectangle 14"/>
          <p:cNvSpPr/>
          <p:nvPr/>
        </p:nvSpPr>
        <p:spPr>
          <a:xfrm>
            <a:off x="3962401" y="1676401"/>
            <a:ext cx="1566863"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7" name="Rectangle 16"/>
          <p:cNvSpPr/>
          <p:nvPr/>
        </p:nvSpPr>
        <p:spPr>
          <a:xfrm>
            <a:off x="6934200" y="1600200"/>
            <a:ext cx="1447800" cy="762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2" name="Freeform 21"/>
          <p:cNvSpPr/>
          <p:nvPr/>
        </p:nvSpPr>
        <p:spPr>
          <a:xfrm>
            <a:off x="8796339" y="1643064"/>
            <a:ext cx="1495425" cy="962025"/>
          </a:xfrm>
          <a:custGeom>
            <a:avLst/>
            <a:gdLst>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8" fmla="*/ 14287 w 1495425"/>
              <a:gd name="connsiteY8" fmla="*/ 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425" h="962025">
                <a:moveTo>
                  <a:pt x="14287" y="0"/>
                </a:moveTo>
                <a:lnTo>
                  <a:pt x="1490662" y="0"/>
                </a:lnTo>
                <a:cubicBezTo>
                  <a:pt x="1492250" y="250825"/>
                  <a:pt x="1493837" y="501650"/>
                  <a:pt x="1495425" y="752475"/>
                </a:cubicBezTo>
                <a:lnTo>
                  <a:pt x="1443037" y="752475"/>
                </a:lnTo>
                <a:lnTo>
                  <a:pt x="1438275" y="962025"/>
                </a:lnTo>
                <a:lnTo>
                  <a:pt x="95250" y="957262"/>
                </a:lnTo>
                <a:lnTo>
                  <a:pt x="104775" y="752475"/>
                </a:lnTo>
                <a:lnTo>
                  <a:pt x="0" y="752475"/>
                </a:lnTo>
                <a:lnTo>
                  <a:pt x="14287" y="0"/>
                </a:lnTo>
                <a:close/>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4283" name="TextBox 22"/>
          <p:cNvSpPr txBox="1">
            <a:spLocks noChangeArrowheads="1"/>
          </p:cNvSpPr>
          <p:nvPr/>
        </p:nvSpPr>
        <p:spPr bwMode="auto">
          <a:xfrm>
            <a:off x="2430463" y="2794000"/>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4284" name="TextBox 23"/>
          <p:cNvSpPr txBox="1">
            <a:spLocks noChangeArrowheads="1"/>
          </p:cNvSpPr>
          <p:nvPr/>
        </p:nvSpPr>
        <p:spPr bwMode="auto">
          <a:xfrm>
            <a:off x="4343400" y="26670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B</a:t>
            </a:r>
          </a:p>
        </p:txBody>
      </p:sp>
      <p:sp>
        <p:nvSpPr>
          <p:cNvPr id="54285" name="TextBox 24"/>
          <p:cNvSpPr txBox="1">
            <a:spLocks noChangeArrowheads="1"/>
          </p:cNvSpPr>
          <p:nvPr/>
        </p:nvSpPr>
        <p:spPr bwMode="auto">
          <a:xfrm>
            <a:off x="6705600" y="27432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C</a:t>
            </a:r>
          </a:p>
        </p:txBody>
      </p:sp>
      <p:sp>
        <p:nvSpPr>
          <p:cNvPr id="54286" name="TextBox 25"/>
          <p:cNvSpPr txBox="1">
            <a:spLocks noChangeArrowheads="1"/>
          </p:cNvSpPr>
          <p:nvPr/>
        </p:nvSpPr>
        <p:spPr bwMode="auto">
          <a:xfrm>
            <a:off x="9067801" y="2819400"/>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16" name="Rectangle 15"/>
          <p:cNvSpPr/>
          <p:nvPr/>
        </p:nvSpPr>
        <p:spPr>
          <a:xfrm>
            <a:off x="3160713" y="3795713"/>
            <a:ext cx="6043612"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8"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9"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图像组合</a:t>
            </a:r>
          </a:p>
        </p:txBody>
      </p:sp>
    </p:spTree>
    <p:extLst>
      <p:ext uri="{BB962C8B-B14F-4D97-AF65-F5344CB8AC3E}">
        <p14:creationId xmlns:p14="http://schemas.microsoft.com/office/powerpoint/2010/main" val="302446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803987" y="1203130"/>
            <a:ext cx="11186808" cy="4351338"/>
          </a:xfrm>
        </p:spPr>
        <p:txBody>
          <a:bodyPr/>
          <a:lstStyle/>
          <a:p>
            <a:pPr marL="457200" indent="-457200" eaLnBrk="1" hangingPunct="1">
              <a:buFont typeface="Wingdings" panose="05000000000000000000" pitchFamily="2" charset="2"/>
              <a:buChar char="q"/>
            </a:pPr>
            <a:r>
              <a:rPr lang="zh-CN" altLang="en-US" b="1" dirty="0">
                <a:latin typeface="微软雅黑" panose="020B0503020204020204" pitchFamily="34" charset="-122"/>
                <a:ea typeface="微软雅黑" panose="020B0503020204020204" pitchFamily="34" charset="-122"/>
              </a:rPr>
              <a:t>数字图像处理技术已经经过了半个多世纪的发展。</a:t>
            </a:r>
            <a:r>
              <a:rPr lang="zh-CN" altLang="zh-CN" b="1" dirty="0">
                <a:latin typeface="微软雅黑" panose="020B0503020204020204" pitchFamily="34" charset="-122"/>
                <a:ea typeface="微软雅黑" panose="020B0503020204020204" pitchFamily="34" charset="-122"/>
              </a:rPr>
              <a:t>在一些领域依然需要深入研究</a:t>
            </a:r>
            <a:endParaRPr lang="en-US" altLang="zh-CN" b="1" dirty="0">
              <a:latin typeface="微软雅黑" panose="020B0503020204020204" pitchFamily="34" charset="-122"/>
              <a:ea typeface="微软雅黑" panose="020B0503020204020204" pitchFamily="34" charset="-122"/>
            </a:endParaRPr>
          </a:p>
          <a:p>
            <a:pPr marL="457200" indent="-457200" eaLnBrk="1" hangingPunct="1">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图像巨大的信息量和数据量与处理速度之间依然是一对主要矛盾，在提高精度的同时着重解决处理速度的问题</a:t>
            </a:r>
            <a:endParaRPr lang="en-US" altLang="zh-CN" sz="2400" b="1" dirty="0">
              <a:latin typeface="微软雅黑" panose="020B0503020204020204" pitchFamily="34" charset="-122"/>
              <a:ea typeface="微软雅黑" panose="020B0503020204020204" pitchFamily="34" charset="-122"/>
            </a:endParaRPr>
          </a:p>
          <a:p>
            <a:pPr marL="457200" indent="-457200">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加强学科间的渗透，借鉴其他学科的理论和研究成果来充实数字图像处理学科，以开发新的处理方法并着力解决一些传统方法难以解决的问题</a:t>
            </a:r>
            <a:endParaRPr lang="en-US" altLang="zh-CN" sz="2400" b="1" dirty="0">
              <a:latin typeface="微软雅黑" panose="020B0503020204020204" pitchFamily="34" charset="-122"/>
              <a:ea typeface="微软雅黑" panose="020B0503020204020204" pitchFamily="34" charset="-122"/>
            </a:endParaRPr>
          </a:p>
          <a:p>
            <a:pPr marL="457200" indent="-457200">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加强交叉学科的研究（如认知心理学、认知神经科学和人工智能），将对数字图像处理技术的发展起到极大的促进作用</a:t>
            </a:r>
            <a:endParaRPr lang="zh-CN" altLang="en-US" sz="2400" b="1"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buFont typeface="Wingdings" panose="05000000000000000000" pitchFamily="2" charset="2"/>
              <a:buChar char="u"/>
            </a:pPr>
            <a:endParaRPr lang="zh-CN" altLang="en-US" sz="2400" dirty="0"/>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Tree>
    <p:extLst>
      <p:ext uri="{BB962C8B-B14F-4D97-AF65-F5344CB8AC3E}">
        <p14:creationId xmlns:p14="http://schemas.microsoft.com/office/powerpoint/2010/main" val="260698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fontScale="92500" lnSpcReduction="10000"/>
          </a:bodyPr>
          <a:lstStyle/>
          <a:p>
            <a:pPr marL="457200" indent="-457200" eaLnBrk="1" hangingPunct="1">
              <a:buFont typeface="Wingdings" panose="05000000000000000000" pitchFamily="2" charset="2"/>
              <a:buChar char="q"/>
              <a:defRPr/>
            </a:pPr>
            <a:r>
              <a:rPr lang="zh-CN" altLang="zh-CN" sz="3000" b="1" dirty="0">
                <a:latin typeface="微软雅黑" panose="020B0503020204020204" pitchFamily="34" charset="-122"/>
                <a:ea typeface="微软雅黑" panose="020B0503020204020204" pitchFamily="34" charset="-122"/>
              </a:rPr>
              <a:t>未来发展</a:t>
            </a:r>
            <a:r>
              <a:rPr lang="zh-CN" altLang="en-US" sz="3000" b="1" dirty="0">
                <a:latin typeface="微软雅黑" panose="020B0503020204020204" pitchFamily="34" charset="-122"/>
                <a:ea typeface="微软雅黑" panose="020B0503020204020204" pitchFamily="34" charset="-122"/>
              </a:rPr>
              <a:t>走向</a:t>
            </a:r>
            <a:endParaRPr lang="en-US" altLang="zh-CN" sz="3000" b="1" dirty="0">
              <a:latin typeface="微软雅黑" panose="020B0503020204020204" pitchFamily="34" charset="-122"/>
              <a:ea typeface="微软雅黑" panose="020B0503020204020204" pitchFamily="34" charset="-122"/>
            </a:endParaRPr>
          </a:p>
          <a:p>
            <a:pPr>
              <a:defRPr/>
            </a:pPr>
            <a:r>
              <a:rPr lang="en-US" altLang="zh-CN" sz="2600" b="1" dirty="0">
                <a:latin typeface="微软雅黑" panose="020B0503020204020204" pitchFamily="34" charset="-122"/>
                <a:ea typeface="微软雅黑" panose="020B0503020204020204" pitchFamily="34" charset="-122"/>
              </a:rPr>
              <a:t>	1) </a:t>
            </a:r>
            <a:r>
              <a:rPr lang="zh-CN" altLang="zh-CN" sz="2600" b="1" dirty="0">
                <a:latin typeface="微软雅黑" panose="020B0503020204020204" pitchFamily="34" charset="-122"/>
                <a:ea typeface="微软雅黑" panose="020B0503020204020204" pitchFamily="34" charset="-122"/>
              </a:rPr>
              <a:t>提高</a:t>
            </a:r>
            <a:r>
              <a:rPr lang="zh-CN" altLang="en-US" sz="2600" b="1" dirty="0">
                <a:latin typeface="微软雅黑" panose="020B0503020204020204" pitchFamily="34" charset="-122"/>
                <a:ea typeface="微软雅黑" panose="020B0503020204020204" pitchFamily="34" charset="-122"/>
              </a:rPr>
              <a:t>软</a:t>
            </a:r>
            <a:r>
              <a:rPr lang="zh-CN" altLang="zh-CN" sz="2600" b="1" dirty="0">
                <a:latin typeface="微软雅黑" panose="020B0503020204020204" pitchFamily="34" charset="-122"/>
                <a:ea typeface="微软雅黑" panose="020B0503020204020204" pitchFamily="34" charset="-122"/>
              </a:rPr>
              <a:t>硬件</a:t>
            </a:r>
            <a:r>
              <a:rPr lang="zh-CN" altLang="en-US" sz="2600" b="1" dirty="0">
                <a:latin typeface="微软雅黑" panose="020B0503020204020204" pitchFamily="34" charset="-122"/>
                <a:ea typeface="微软雅黑" panose="020B0503020204020204" pitchFamily="34" charset="-122"/>
              </a:rPr>
              <a:t>处理</a:t>
            </a:r>
            <a:r>
              <a:rPr lang="zh-CN" altLang="zh-CN" sz="2600" b="1" dirty="0">
                <a:latin typeface="微软雅黑" panose="020B0503020204020204" pitchFamily="34" charset="-122"/>
                <a:ea typeface="微软雅黑" panose="020B0503020204020204" pitchFamily="34" charset="-122"/>
              </a:rPr>
              <a:t>速度</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这不仅要提高图像处理与分析系统的运算速度，而且要使模</a:t>
            </a:r>
            <a:r>
              <a:rPr lang="en-US" altLang="zh-CN"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数和数</a:t>
            </a:r>
            <a:r>
              <a:rPr lang="en-US" altLang="zh-CN"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模转换的速度实时化。</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altLang="zh-CN" sz="2600" b="1" dirty="0">
                <a:latin typeface="微软雅黑" panose="020B0503020204020204" pitchFamily="34" charset="-122"/>
                <a:ea typeface="微软雅黑" panose="020B0503020204020204" pitchFamily="34" charset="-122"/>
              </a:rPr>
              <a:t>	2) </a:t>
            </a:r>
            <a:r>
              <a:rPr lang="zh-CN" altLang="zh-CN" sz="2600" b="1" dirty="0">
                <a:latin typeface="微软雅黑" panose="020B0503020204020204" pitchFamily="34" charset="-122"/>
                <a:ea typeface="微软雅黑" panose="020B0503020204020204" pitchFamily="34" charset="-122"/>
              </a:rPr>
              <a:t>提高分辨率</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主要是提高图像采集分辨率和图像显示分辨率，如现在流行的超高像素密度显示技术。</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altLang="zh-CN" sz="2600" b="1" dirty="0">
                <a:latin typeface="微软雅黑" panose="020B0503020204020204" pitchFamily="34" charset="-122"/>
                <a:ea typeface="微软雅黑" panose="020B0503020204020204" pitchFamily="34" charset="-122"/>
              </a:rPr>
              <a:t>	3) </a:t>
            </a:r>
            <a:r>
              <a:rPr lang="zh-CN" altLang="zh-CN" sz="2600" b="1" dirty="0">
                <a:latin typeface="微软雅黑" panose="020B0503020204020204" pitchFamily="34" charset="-122"/>
                <a:ea typeface="微软雅黑" panose="020B0503020204020204" pitchFamily="34" charset="-122"/>
              </a:rPr>
              <a:t>超媒体化</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当前，互联网络的发展和普及已达到空前的规模。有别于传统的结构化数据，这类网络平台上的数据是以文本、图像和视频等多种形式呈现并以跨媒体的形式存在。</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sz="2600" b="1" dirty="0">
                <a:latin typeface="微软雅黑" panose="020B0503020204020204" pitchFamily="34" charset="-122"/>
                <a:ea typeface="微软雅黑" panose="020B0503020204020204" pitchFamily="34" charset="-122"/>
              </a:rPr>
              <a:t>	4) </a:t>
            </a:r>
            <a:r>
              <a:rPr lang="zh-CN" altLang="en-US" sz="2600" b="1" dirty="0">
                <a:latin typeface="微软雅黑" panose="020B0503020204020204" pitchFamily="34" charset="-122"/>
                <a:ea typeface="微软雅黑" panose="020B0503020204020204" pitchFamily="34" charset="-122"/>
              </a:rPr>
              <a:t>智能化。</a:t>
            </a:r>
            <a:r>
              <a:rPr lang="zh-CN" altLang="zh-CN" sz="2600" b="1" dirty="0">
                <a:latin typeface="微软雅黑" panose="020B0503020204020204" pitchFamily="34" charset="-122"/>
                <a:ea typeface="微软雅黑" panose="020B0503020204020204" pitchFamily="34" charset="-122"/>
              </a:rPr>
              <a:t>力争在人工智能、人机交互等技术发展的基础上，使得对于数字图像的获取、处理、识别和理解能够按照人的感知和思维方式进行，能够考虑到主观概率和非逻辑思维，并且更有效地提升用户的使用体验。</a:t>
            </a:r>
            <a:endParaRPr lang="zh-CN" altLang="en-US" sz="26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35</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Tree>
    <p:extLst>
      <p:ext uri="{BB962C8B-B14F-4D97-AF65-F5344CB8AC3E}">
        <p14:creationId xmlns:p14="http://schemas.microsoft.com/office/powerpoint/2010/main" val="1909752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5"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
        <p:nvSpPr>
          <p:cNvPr id="6" name="内容占位符 2"/>
          <p:cNvSpPr>
            <a:spLocks noGrp="1"/>
          </p:cNvSpPr>
          <p:nvPr>
            <p:ph idx="1"/>
          </p:nvPr>
        </p:nvSpPr>
        <p:spPr>
          <a:xfrm>
            <a:off x="726164" y="994885"/>
            <a:ext cx="5566147" cy="499514"/>
          </a:xfrm>
        </p:spPr>
        <p:txBody>
          <a:bodyPr>
            <a:noAutofit/>
          </a:bodyPr>
          <a:lstStyle/>
          <a:p>
            <a:pPr marL="457200" indent="-457200" eaLnBrk="1" hangingPunct="1">
              <a:buFont typeface="Wingdings" panose="05000000000000000000" pitchFamily="2" charset="2"/>
              <a:buChar char="q"/>
              <a:defRPr/>
            </a:pPr>
            <a:r>
              <a:rPr lang="zh-CN" altLang="en-US" sz="3200" b="1" dirty="0">
                <a:solidFill>
                  <a:srgbClr val="FF0000"/>
                </a:solidFill>
                <a:latin typeface="微软雅黑" panose="020B0503020204020204" pitchFamily="34" charset="-122"/>
                <a:ea typeface="微软雅黑" panose="020B0503020204020204" pitchFamily="34" charset="-122"/>
              </a:rPr>
              <a:t>多说一句：跨媒体智能</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2"/>
          <a:stretch>
            <a:fillRect/>
          </a:stretch>
        </p:blipFill>
        <p:spPr>
          <a:xfrm>
            <a:off x="1258014" y="1494399"/>
            <a:ext cx="9945719" cy="4503445"/>
          </a:xfrm>
          <a:prstGeom prst="rect">
            <a:avLst/>
          </a:prstGeom>
        </p:spPr>
      </p:pic>
    </p:spTree>
    <p:extLst>
      <p:ext uri="{BB962C8B-B14F-4D97-AF65-F5344CB8AC3E}">
        <p14:creationId xmlns:p14="http://schemas.microsoft.com/office/powerpoint/2010/main" val="71847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a:bodyPr>
          <a:lstStyle/>
          <a:p>
            <a:pPr marL="457200" indent="-457200" eaLnBrk="1" hangingPunct="1">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参考文献</a:t>
            </a:r>
            <a:endParaRPr lang="en-US" altLang="zh-CN" sz="3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v"/>
            </a:pPr>
            <a:r>
              <a:rPr lang="zh-CN" altLang="en-US" sz="2000" b="1" dirty="0">
                <a:latin typeface="微软雅黑" panose="020B0503020204020204" pitchFamily="34" charset="-122"/>
                <a:ea typeface="微软雅黑" panose="020B0503020204020204" pitchFamily="34" charset="-122"/>
              </a:rPr>
              <a:t>章毓晋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图像工程（上册）图象处理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（第二版）清华出版社，</a:t>
            </a:r>
            <a:r>
              <a:rPr lang="en-US" altLang="zh-CN" sz="2000" b="1" dirty="0">
                <a:latin typeface="微软雅黑" panose="020B0503020204020204" pitchFamily="34" charset="-122"/>
                <a:ea typeface="微软雅黑" panose="020B0503020204020204" pitchFamily="34" charset="-122"/>
              </a:rPr>
              <a:t>2006</a:t>
            </a:r>
            <a:r>
              <a:rPr lang="en-US" altLang="zh-CN" sz="2600" b="1" dirty="0">
                <a:latin typeface="微软雅黑" panose="020B0503020204020204" pitchFamily="34" charset="-122"/>
                <a:ea typeface="微软雅黑" panose="020B0503020204020204" pitchFamily="34" charset="-122"/>
              </a:rPr>
              <a:t>	</a:t>
            </a:r>
          </a:p>
          <a:p>
            <a:pPr marL="457200" indent="-457200">
              <a:buFont typeface="Wingdings" panose="05000000000000000000" pitchFamily="2" charset="2"/>
              <a:buChar char="v"/>
            </a:pPr>
            <a:r>
              <a:rPr lang="en-US" sz="2000" b="1" dirty="0">
                <a:latin typeface="微软雅黑" panose="020B0503020204020204" pitchFamily="34" charset="-122"/>
                <a:ea typeface="微软雅黑" panose="020B0503020204020204" pitchFamily="34" charset="-122"/>
              </a:rPr>
              <a:t>R. C. Gonzales , 《 Digital Image Processing </a:t>
            </a:r>
            <a:r>
              <a:rPr lang="en-US" altLang="zh-CN" sz="2000" b="1" dirty="0">
                <a:latin typeface="微软雅黑" panose="020B0503020204020204" pitchFamily="34" charset="-122"/>
                <a:ea typeface="微软雅黑" panose="020B0503020204020204" pitchFamily="34" charset="-122"/>
              </a:rPr>
              <a:t>Fourth</a:t>
            </a:r>
            <a:r>
              <a:rPr lang="en-US" sz="2000" b="1" dirty="0">
                <a:latin typeface="微软雅黑" panose="020B0503020204020204" pitchFamily="34" charset="-122"/>
                <a:ea typeface="微软雅黑" panose="020B0503020204020204" pitchFamily="34" charset="-122"/>
              </a:rPr>
              <a:t> Edition》</a:t>
            </a:r>
            <a:r>
              <a:rPr lang="zh-CN" altLang="en-US" sz="2000" b="1" dirty="0">
                <a:latin typeface="微软雅黑" panose="020B0503020204020204" pitchFamily="34" charset="-122"/>
                <a:ea typeface="微软雅黑" panose="020B0503020204020204" pitchFamily="34" charset="-122"/>
              </a:rPr>
              <a:t>电子工业出版社</a:t>
            </a:r>
            <a:endParaRPr lang="en-US" altLang="zh-CN" sz="2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成绩</a:t>
            </a:r>
            <a:endParaRPr lang="en-US" altLang="zh-CN" sz="3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最终考试成绩</a:t>
            </a:r>
            <a:r>
              <a:rPr lang="en-US" altLang="zh-CN" sz="2000" b="1" dirty="0">
                <a:latin typeface="微软雅黑" panose="020B0503020204020204" pitchFamily="34" charset="-122"/>
                <a:ea typeface="微软雅黑" panose="020B0503020204020204" pitchFamily="34" charset="-122"/>
              </a:rPr>
              <a:t>60</a:t>
            </a:r>
            <a:r>
              <a:rPr lang="zh-CN" altLang="en-US" sz="2000" b="1" dirty="0">
                <a:latin typeface="微软雅黑" panose="020B0503020204020204" pitchFamily="34" charset="-122"/>
                <a:ea typeface="微软雅黑" panose="020B0503020204020204" pitchFamily="34" charset="-122"/>
              </a:rPr>
              <a:t>分</a:t>
            </a:r>
            <a:endParaRPr lang="en-US" altLang="zh-CN" sz="2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平时成绩</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分（以随堂测验为主）</a:t>
            </a:r>
            <a:r>
              <a:rPr lang="en-US" altLang="zh-CN" sz="4000" b="1" dirty="0">
                <a:latin typeface="微软雅黑" panose="020B0503020204020204" pitchFamily="34" charset="-122"/>
                <a:ea typeface="微软雅黑" panose="020B0503020204020204" pitchFamily="34" charset="-122"/>
              </a:rPr>
              <a:t>	</a:t>
            </a:r>
          </a:p>
          <a:p>
            <a:pPr marL="457200" indent="-457200">
              <a:buFont typeface="Wingdings" panose="05000000000000000000" pitchFamily="2" charset="2"/>
              <a:buChar char="q"/>
              <a:defRPr/>
            </a:pPr>
            <a:endParaRPr lang="zh-CN" altLang="en-US" sz="30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37</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spTree>
    <p:extLst>
      <p:ext uri="{BB962C8B-B14F-4D97-AF65-F5344CB8AC3E}">
        <p14:creationId xmlns:p14="http://schemas.microsoft.com/office/powerpoint/2010/main" val="2368357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a:bodyPr>
          <a:lstStyle/>
          <a:p>
            <a:pPr marL="457200" indent="-457200" eaLnBrk="1" hangingPunct="1">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课程目标</a:t>
            </a:r>
            <a:endParaRPr lang="en-US" altLang="zh-CN" sz="3000" b="1" dirty="0">
              <a:latin typeface="微软雅黑" panose="020B0503020204020204" pitchFamily="34" charset="-122"/>
              <a:ea typeface="微软雅黑" panose="020B0503020204020204" pitchFamily="34" charset="-122"/>
            </a:endParaRP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夯实基础。作为计算机视觉（</a:t>
            </a:r>
            <a:r>
              <a:rPr lang="en-US" altLang="zh-CN" sz="2400" b="1" dirty="0">
                <a:latin typeface="微软雅黑" panose="020B0503020204020204" pitchFamily="34" charset="-122"/>
                <a:ea typeface="微软雅黑" panose="020B0503020204020204" pitchFamily="34" charset="-122"/>
              </a:rPr>
              <a:t>CV</a:t>
            </a:r>
            <a:r>
              <a:rPr lang="zh-CN" altLang="en-US" sz="2400" b="1" dirty="0">
                <a:latin typeface="微软雅黑" panose="020B0503020204020204" pitchFamily="34" charset="-122"/>
                <a:ea typeface="微软雅黑" panose="020B0503020204020204" pitchFamily="34" charset="-122"/>
              </a:rPr>
              <a:t>）、模式识别（</a:t>
            </a:r>
            <a:r>
              <a:rPr lang="en-US" altLang="zh-CN" sz="2400" b="1" dirty="0">
                <a:latin typeface="微软雅黑" panose="020B0503020204020204" pitchFamily="34" charset="-122"/>
                <a:ea typeface="微软雅黑" panose="020B0503020204020204" pitchFamily="34" charset="-122"/>
              </a:rPr>
              <a:t>PR</a:t>
            </a:r>
            <a:r>
              <a:rPr lang="zh-CN" altLang="en-US" sz="2400" b="1" dirty="0">
                <a:latin typeface="微软雅黑" panose="020B0503020204020204" pitchFamily="34" charset="-122"/>
                <a:ea typeface="微软雅黑" panose="020B0503020204020204" pitchFamily="34" charset="-122"/>
              </a:rPr>
              <a:t>）、机器学习（</a:t>
            </a:r>
            <a:r>
              <a:rPr lang="en-US" altLang="zh-CN" sz="2400" b="1" dirty="0">
                <a:latin typeface="微软雅黑" panose="020B0503020204020204" pitchFamily="34" charset="-122"/>
                <a:ea typeface="微软雅黑" panose="020B0503020204020204" pitchFamily="34" charset="-122"/>
              </a:rPr>
              <a:t>ML</a:t>
            </a:r>
            <a:r>
              <a:rPr lang="zh-CN" altLang="en-US" sz="2400" b="1" dirty="0">
                <a:latin typeface="微软雅黑" panose="020B0503020204020204" pitchFamily="34" charset="-122"/>
                <a:ea typeface="微软雅黑" panose="020B0503020204020204" pitchFamily="34" charset="-122"/>
              </a:rPr>
              <a:t>）及人工智能（</a:t>
            </a:r>
            <a:r>
              <a:rPr lang="en-US" altLang="zh-CN" sz="2400" b="1" dirty="0">
                <a:latin typeface="微软雅黑" panose="020B0503020204020204" pitchFamily="34" charset="-122"/>
                <a:ea typeface="微软雅黑" panose="020B0503020204020204" pitchFamily="34" charset="-122"/>
              </a:rPr>
              <a:t>AI</a:t>
            </a:r>
            <a:r>
              <a:rPr lang="zh-CN" altLang="en-US" sz="2400" b="1" dirty="0">
                <a:latin typeface="微软雅黑" panose="020B0503020204020204" pitchFamily="34" charset="-122"/>
                <a:ea typeface="微软雅黑" panose="020B0503020204020204" pitchFamily="34" charset="-122"/>
              </a:rPr>
              <a:t>）等课程的基础</a:t>
            </a:r>
            <a:r>
              <a:rPr lang="en-US" altLang="zh-CN" b="1" dirty="0">
                <a:latin typeface="微软雅黑" panose="020B0503020204020204" pitchFamily="34" charset="-122"/>
                <a:ea typeface="微软雅黑" panose="020B0503020204020204" pitchFamily="34" charset="-122"/>
              </a:rPr>
              <a:t>	</a:t>
            </a: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掌握概念、术语、基础理论和算法</a:t>
            </a:r>
            <a:endParaRPr lang="en-US" altLang="zh-CN" sz="2400" b="1" dirty="0">
              <a:latin typeface="微软雅黑" panose="020B0503020204020204" pitchFamily="34" charset="-122"/>
              <a:ea typeface="微软雅黑" panose="020B0503020204020204" pitchFamily="34" charset="-122"/>
            </a:endParaRP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学有余力的同学，多阅读领域内顶级会议及顶级期刊上相关论文。比如</a:t>
            </a:r>
            <a:r>
              <a:rPr lang="en-US" altLang="zh-CN" sz="2400" b="1" dirty="0">
                <a:latin typeface="微软雅黑" panose="020B0503020204020204" pitchFamily="34" charset="-122"/>
                <a:ea typeface="微软雅黑" panose="020B0503020204020204" pitchFamily="34" charset="-122"/>
              </a:rPr>
              <a:t>CVPR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ICCV</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AAAI</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ICML</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NeuRIPS</a:t>
            </a:r>
            <a:r>
              <a:rPr lang="zh-CN" altLang="en-US" sz="2400" b="1" dirty="0">
                <a:latin typeface="微软雅黑" panose="020B0503020204020204" pitchFamily="34" charset="-122"/>
                <a:ea typeface="微软雅黑" panose="020B0503020204020204" pitchFamily="34" charset="-122"/>
              </a:rPr>
              <a:t>等会议、</a:t>
            </a:r>
            <a:r>
              <a:rPr lang="en-US" altLang="zh-CN" sz="2400" b="1" dirty="0">
                <a:latin typeface="微软雅黑" panose="020B0503020204020204" pitchFamily="34" charset="-122"/>
                <a:ea typeface="微软雅黑" panose="020B0503020204020204" pitchFamily="34" charset="-122"/>
              </a:rPr>
              <a:t>IEEE T-PAMI</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T-IP</a:t>
            </a:r>
            <a:r>
              <a:rPr lang="zh-CN" altLang="en-US" sz="2400" b="1" dirty="0">
                <a:latin typeface="微软雅黑" panose="020B0503020204020204" pitchFamily="34" charset="-122"/>
                <a:ea typeface="微软雅黑" panose="020B0503020204020204" pitchFamily="34" charset="-122"/>
              </a:rPr>
              <a:t>等期刊。</a:t>
            </a:r>
            <a:endParaRPr lang="en-US" altLang="zh-CN" sz="2400" b="1" dirty="0">
              <a:latin typeface="微软雅黑" panose="020B0503020204020204" pitchFamily="34" charset="-122"/>
              <a:ea typeface="微软雅黑" panose="020B0503020204020204" pitchFamily="34" charset="-122"/>
            </a:endParaRPr>
          </a:p>
          <a:p>
            <a:pPr>
              <a:lnSpc>
                <a:spcPts val="3200"/>
              </a:lnSpc>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2022</a:t>
            </a:r>
            <a:r>
              <a:rPr lang="zh-CN" altLang="en-US" sz="2000" b="1" dirty="0">
                <a:solidFill>
                  <a:srgbClr val="FF0000"/>
                </a:solidFill>
                <a:latin typeface="微软雅黑" panose="020B0503020204020204" pitchFamily="34" charset="-122"/>
                <a:ea typeface="微软雅黑" panose="020B0503020204020204" pitchFamily="34" charset="-122"/>
              </a:rPr>
              <a:t>中国计算机学会推荐国际学术会议和期刊目录</a:t>
            </a:r>
            <a:r>
              <a:rPr lang="en-US" altLang="zh-CN" sz="2000" b="1" dirty="0">
                <a:solidFill>
                  <a:srgbClr val="FF0000"/>
                </a:solidFill>
                <a:latin typeface="微软雅黑" panose="020B0503020204020204" pitchFamily="34" charset="-122"/>
                <a:ea typeface="微软雅黑" panose="020B0503020204020204" pitchFamily="34" charset="-122"/>
              </a:rPr>
              <a:t>-2022</a:t>
            </a:r>
            <a:r>
              <a:rPr lang="zh-CN" altLang="en-US" sz="2000" b="1" dirty="0">
                <a:solidFill>
                  <a:srgbClr val="FF0000"/>
                </a:solidFill>
                <a:latin typeface="微软雅黑" panose="020B0503020204020204" pitchFamily="34" charset="-122"/>
                <a:ea typeface="微软雅黑" panose="020B0503020204020204" pitchFamily="34" charset="-122"/>
              </a:rPr>
              <a:t>版  </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ts val="3200"/>
              </a:lnSpc>
            </a:pPr>
            <a:r>
              <a:rPr lang="en-US" altLang="zh-CN" sz="2000" b="1" dirty="0">
                <a:latin typeface="微软雅黑" panose="020B0503020204020204" pitchFamily="34" charset="-122"/>
                <a:ea typeface="微软雅黑" panose="020B0503020204020204" pitchFamily="34" charset="-122"/>
              </a:rPr>
              <a:t>       https://www.ccf.org.cn/Academic_Evaluation/By_category/</a:t>
            </a:r>
          </a:p>
          <a:p>
            <a:pPr marL="457200" indent="-457200">
              <a:lnSpc>
                <a:spcPts val="3700"/>
              </a:lnSpc>
              <a:buFont typeface="Wingdings" panose="05000000000000000000" pitchFamily="2" charset="2"/>
              <a:buChar char="v"/>
              <a:defRPr/>
            </a:pPr>
            <a:r>
              <a:rPr lang="zh-CN" altLang="en-US" sz="2400" b="1" dirty="0">
                <a:latin typeface="微软雅黑" panose="020B0503020204020204" pitchFamily="34" charset="-122"/>
                <a:ea typeface="微软雅黑" panose="020B0503020204020204" pitchFamily="34" charset="-122"/>
              </a:rPr>
              <a:t>锻炼专业英语、专业知识的口头表达和书面表达</a:t>
            </a:r>
            <a:endParaRPr lang="en-US" altLang="zh-CN" sz="2400" b="1" dirty="0">
              <a:latin typeface="微软雅黑" panose="020B0503020204020204" pitchFamily="34" charset="-122"/>
              <a:ea typeface="微软雅黑" panose="020B0503020204020204" pitchFamily="34" charset="-122"/>
            </a:endParaRPr>
          </a:p>
          <a:p>
            <a:pPr>
              <a:lnSpc>
                <a:spcPts val="4000"/>
              </a:lnSpc>
              <a:spcBef>
                <a:spcPts val="0"/>
              </a:spcBef>
              <a:defRPr/>
            </a:pPr>
            <a:endParaRPr lang="en-US" altLang="zh-CN" sz="4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q"/>
              <a:defRPr/>
            </a:pPr>
            <a:endParaRPr lang="zh-CN" altLang="en-US" sz="30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38</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spTree>
    <p:extLst>
      <p:ext uri="{BB962C8B-B14F-4D97-AF65-F5344CB8AC3E}">
        <p14:creationId xmlns:p14="http://schemas.microsoft.com/office/powerpoint/2010/main" val="225850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8490" y="170365"/>
            <a:ext cx="8876818" cy="496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txBox="1">
            <a:spLocks noChangeArrowheads="1"/>
          </p:cNvSpPr>
          <p:nvPr/>
        </p:nvSpPr>
        <p:spPr>
          <a:xfrm>
            <a:off x="0" y="5238836"/>
            <a:ext cx="12192000" cy="165694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FontTx/>
              <a:buNone/>
            </a:pPr>
            <a:r>
              <a:rPr lang="zh-CN" altLang="en-US" sz="1800" dirty="0"/>
              <a:t>“超画质”体验已成为目前手机用户最直观衡量手机影像性能的重要参考标准。以如今用户非常看重的夜景拍摄为例，“超画质”技术可以针对全局和细节两方面分别进行优化处理，</a:t>
            </a:r>
            <a:r>
              <a:rPr lang="zh-CN" altLang="en-US" sz="1800" b="1" dirty="0"/>
              <a:t>通过高动态范围</a:t>
            </a:r>
            <a:r>
              <a:rPr lang="en-US" altLang="zh-CN" sz="1800" b="1" dirty="0"/>
              <a:t>HD</a:t>
            </a:r>
            <a:r>
              <a:rPr lang="zh-CN" altLang="en-US" sz="1800" b="1" dirty="0"/>
              <a:t>大幅提升明暗对比值与自动调整曝光，提升图像的亮度、细节与色彩还原；通过降噪</a:t>
            </a:r>
            <a:r>
              <a:rPr lang="en-US" altLang="zh-CN" sz="1800" b="1" dirty="0"/>
              <a:t>AI</a:t>
            </a:r>
            <a:r>
              <a:rPr lang="zh-CN" altLang="en-US" sz="1800" b="1" dirty="0"/>
              <a:t>算法，在提升信噪比的同时尽可能的保留图像细节；通过识别图像中的物体，调用算法进行不同程度的增强与优化</a:t>
            </a:r>
            <a:r>
              <a:rPr lang="zh-CN" altLang="en-US" sz="1800" dirty="0"/>
              <a:t>；从而为用户提供“超出人类视觉”但又“感官舒适”的手机成像体验。</a:t>
            </a:r>
          </a:p>
        </p:txBody>
      </p:sp>
    </p:spTree>
    <p:extLst>
      <p:ext uri="{BB962C8B-B14F-4D97-AF65-F5344CB8AC3E}">
        <p14:creationId xmlns:p14="http://schemas.microsoft.com/office/powerpoint/2010/main" val="149961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069383" y="2551486"/>
            <a:ext cx="10724827" cy="86933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ts val="3300"/>
              </a:lnSpc>
            </a:pPr>
            <a:r>
              <a:rPr kumimoji="1" lang="zh-CN" altLang="en-US" sz="2000" b="1" dirty="0">
                <a:solidFill>
                  <a:srgbClr val="C00000"/>
                </a:solidFill>
              </a:rPr>
              <a:t>视频中一辆汽车似乎受到一种神秘力量的冲击，变形或翻车或爆破；实际上是一个被处理过的视频，并不是原视频，实际视频如下</a:t>
            </a:r>
          </a:p>
        </p:txBody>
      </p:sp>
      <p:pic>
        <p:nvPicPr>
          <p:cNvPr id="8"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790" y="929958"/>
            <a:ext cx="2691659" cy="1512168"/>
          </a:xfrm>
          <a:prstGeom prst="rect">
            <a:avLst/>
          </a:prstGeom>
        </p:spPr>
      </p:pic>
      <p:pic>
        <p:nvPicPr>
          <p:cNvPr id="9"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78" y="929958"/>
            <a:ext cx="2691659" cy="1512168"/>
          </a:xfrm>
          <a:prstGeom prst="rect">
            <a:avLst/>
          </a:prstGeom>
        </p:spPr>
      </p:pic>
      <p:pic>
        <p:nvPicPr>
          <p:cNvPr id="10"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118" y="929958"/>
            <a:ext cx="2886320" cy="1621528"/>
          </a:xfrm>
          <a:prstGeom prst="rect">
            <a:avLst/>
          </a:prstGeom>
        </p:spPr>
      </p:pic>
      <p:pic>
        <p:nvPicPr>
          <p:cNvPr id="14"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478" y="3730363"/>
            <a:ext cx="4552392" cy="2435537"/>
          </a:xfrm>
          <a:prstGeom prst="rect">
            <a:avLst/>
          </a:prstGeom>
        </p:spPr>
      </p:pic>
      <p:pic>
        <p:nvPicPr>
          <p:cNvPr id="15"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6624" y="3703479"/>
            <a:ext cx="4355976" cy="2447178"/>
          </a:xfrm>
          <a:prstGeom prst="rect">
            <a:avLst/>
          </a:prstGeom>
        </p:spPr>
      </p:pic>
    </p:spTree>
    <p:extLst>
      <p:ext uri="{BB962C8B-B14F-4D97-AF65-F5344CB8AC3E}">
        <p14:creationId xmlns:p14="http://schemas.microsoft.com/office/powerpoint/2010/main" val="31982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626645" y="166734"/>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b="1" dirty="0"/>
              <a:t>一图胜千言</a:t>
            </a:r>
            <a:endParaRPr lang="en-US" altLang="zh-CN" sz="3200" dirty="0">
              <a:latin typeface="Times New Roman" panose="02020603050405020304" pitchFamily="18" charset="0"/>
              <a:cs typeface="Times New Roman" panose="02020603050405020304" pitchFamily="18" charset="0"/>
            </a:endParaRPr>
          </a:p>
        </p:txBody>
      </p:sp>
      <p:sp>
        <p:nvSpPr>
          <p:cNvPr id="15" name="Rectangle 14"/>
          <p:cNvSpPr/>
          <p:nvPr/>
        </p:nvSpPr>
        <p:spPr>
          <a:xfrm>
            <a:off x="81023" y="718736"/>
            <a:ext cx="11935838" cy="1200329"/>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A picture is worth ten thousand words</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zh-CN" altLang="zh-CN" sz="2400" b="1" dirty="0">
                <a:latin typeface="微软雅黑" panose="020B0503020204020204" pitchFamily="34" charset="-122"/>
                <a:ea typeface="微软雅黑" panose="020B0503020204020204" pitchFamily="34" charset="-122"/>
              </a:rPr>
              <a:t>人类获取的</a:t>
            </a:r>
            <a:r>
              <a:rPr lang="en-US" altLang="zh-CN"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信息</a:t>
            </a:r>
            <a:r>
              <a:rPr lang="en-US" altLang="zh-CN" sz="2400" b="1" dirty="0">
                <a:latin typeface="微软雅黑" panose="020B0503020204020204" pitchFamily="34" charset="-122"/>
                <a:ea typeface="微软雅黑" panose="020B0503020204020204" pitchFamily="34" charset="-122"/>
              </a:rPr>
              <a:t>80%</a:t>
            </a:r>
            <a:r>
              <a:rPr lang="zh-CN" altLang="zh-CN" sz="2400" b="1" dirty="0">
                <a:latin typeface="微软雅黑" panose="020B0503020204020204" pitchFamily="34" charset="-122"/>
                <a:ea typeface="微软雅黑" panose="020B0503020204020204" pitchFamily="34" charset="-122"/>
              </a:rPr>
              <a:t>以上来自视觉，</a:t>
            </a:r>
            <a:r>
              <a:rPr lang="en-US" altLang="zh-CN" sz="2400" b="1" dirty="0">
                <a:latin typeface="微软雅黑" panose="020B0503020204020204" pitchFamily="34" charset="-122"/>
                <a:ea typeface="微软雅黑" panose="020B0503020204020204" pitchFamily="34" charset="-122"/>
              </a:rPr>
              <a:t>10%</a:t>
            </a:r>
            <a:r>
              <a:rPr lang="zh-CN" altLang="zh-CN" sz="2400" b="1" dirty="0">
                <a:latin typeface="微软雅黑" panose="020B0503020204020204" pitchFamily="34" charset="-122"/>
                <a:ea typeface="微软雅黑" panose="020B0503020204020204" pitchFamily="34" charset="-122"/>
              </a:rPr>
              <a:t>以上来自听觉，这两者加起来超过</a:t>
            </a:r>
            <a:r>
              <a:rPr lang="en-US" altLang="zh-CN" sz="2400" b="1" dirty="0">
                <a:latin typeface="微软雅黑" panose="020B0503020204020204" pitchFamily="34" charset="-122"/>
                <a:ea typeface="微软雅黑" panose="020B0503020204020204" pitchFamily="34" charset="-122"/>
              </a:rPr>
              <a:t>90%</a:t>
            </a:r>
            <a:endParaRPr lang="zh-CN" altLang="en-US" b="1"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2152617" y="2137924"/>
            <a:ext cx="8635027" cy="3880911"/>
          </a:xfrm>
          <a:prstGeom prst="rect">
            <a:avLst/>
          </a:prstGeom>
        </p:spPr>
      </p:pic>
    </p:spTree>
    <p:extLst>
      <p:ext uri="{BB962C8B-B14F-4D97-AF65-F5344CB8AC3E}">
        <p14:creationId xmlns:p14="http://schemas.microsoft.com/office/powerpoint/2010/main" val="49584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626645" y="166734"/>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b="1" dirty="0"/>
              <a:t>一图胜千言</a:t>
            </a:r>
            <a:endParaRPr lang="en-US" altLang="zh-CN" sz="3200" dirty="0">
              <a:latin typeface="Times New Roman" panose="02020603050405020304" pitchFamily="18" charset="0"/>
              <a:cs typeface="Times New Roman" panose="02020603050405020304" pitchFamily="18" charset="0"/>
            </a:endParaRPr>
          </a:p>
        </p:txBody>
      </p:sp>
      <p:sp>
        <p:nvSpPr>
          <p:cNvPr id="15" name="Rectangle 14"/>
          <p:cNvSpPr/>
          <p:nvPr/>
        </p:nvSpPr>
        <p:spPr>
          <a:xfrm>
            <a:off x="81023" y="718736"/>
            <a:ext cx="11935838" cy="1200329"/>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A picture is worth ten thousand words</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zh-CN" altLang="zh-CN" sz="2400" b="1" dirty="0">
                <a:latin typeface="微软雅黑" panose="020B0503020204020204" pitchFamily="34" charset="-122"/>
                <a:ea typeface="微软雅黑" panose="020B0503020204020204" pitchFamily="34" charset="-122"/>
              </a:rPr>
              <a:t>人类获取的信息</a:t>
            </a:r>
            <a:r>
              <a:rPr lang="en-US" altLang="zh-CN" sz="2400" b="1" dirty="0">
                <a:latin typeface="微软雅黑" panose="020B0503020204020204" pitchFamily="34" charset="-122"/>
                <a:ea typeface="微软雅黑" panose="020B0503020204020204" pitchFamily="34" charset="-122"/>
              </a:rPr>
              <a:t>80%</a:t>
            </a:r>
            <a:r>
              <a:rPr lang="zh-CN" altLang="zh-CN" sz="2400" b="1" dirty="0">
                <a:latin typeface="微软雅黑" panose="020B0503020204020204" pitchFamily="34" charset="-122"/>
                <a:ea typeface="微软雅黑" panose="020B0503020204020204" pitchFamily="34" charset="-122"/>
              </a:rPr>
              <a:t>以上来自视觉，</a:t>
            </a:r>
            <a:r>
              <a:rPr lang="en-US" altLang="zh-CN" sz="2400" b="1" dirty="0">
                <a:latin typeface="微软雅黑" panose="020B0503020204020204" pitchFamily="34" charset="-122"/>
                <a:ea typeface="微软雅黑" panose="020B0503020204020204" pitchFamily="34" charset="-122"/>
              </a:rPr>
              <a:t>10%</a:t>
            </a:r>
            <a:r>
              <a:rPr lang="zh-CN" altLang="zh-CN" sz="2400" b="1" dirty="0">
                <a:latin typeface="微软雅黑" panose="020B0503020204020204" pitchFamily="34" charset="-122"/>
                <a:ea typeface="微软雅黑" panose="020B0503020204020204" pitchFamily="34" charset="-122"/>
              </a:rPr>
              <a:t>以上来自听觉，这两者加起来超过</a:t>
            </a:r>
            <a:r>
              <a:rPr lang="en-US" altLang="zh-CN" sz="2400" b="1" dirty="0">
                <a:latin typeface="微软雅黑" panose="020B0503020204020204" pitchFamily="34" charset="-122"/>
                <a:ea typeface="微软雅黑" panose="020B0503020204020204" pitchFamily="34" charset="-122"/>
              </a:rPr>
              <a:t>90%</a:t>
            </a:r>
            <a:endParaRPr lang="zh-CN" altLang="en-US" b="1"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5043874" y="1919065"/>
            <a:ext cx="3885236" cy="4401244"/>
          </a:xfrm>
          <a:prstGeom prst="rect">
            <a:avLst/>
          </a:prstGeom>
        </p:spPr>
      </p:pic>
      <p:sp>
        <p:nvSpPr>
          <p:cNvPr id="6" name="Rectangle 5"/>
          <p:cNvSpPr/>
          <p:nvPr/>
        </p:nvSpPr>
        <p:spPr>
          <a:xfrm>
            <a:off x="1404343" y="2528118"/>
            <a:ext cx="3639531" cy="2324547"/>
          </a:xfrm>
          <a:prstGeom prst="rect">
            <a:avLst/>
          </a:prstGeom>
        </p:spPr>
        <p:txBody>
          <a:bodyPr wrap="square">
            <a:spAutoFit/>
          </a:bodyPr>
          <a:lstStyle/>
          <a:p>
            <a:pPr lvl="1"/>
            <a:endParaRPr lang="en-US" altLang="zh-CN" sz="2400" dirty="0"/>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想象</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创造</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对话</a:t>
            </a:r>
          </a:p>
        </p:txBody>
      </p:sp>
    </p:spTree>
    <p:extLst>
      <p:ext uri="{BB962C8B-B14F-4D97-AF65-F5344CB8AC3E}">
        <p14:creationId xmlns:p14="http://schemas.microsoft.com/office/powerpoint/2010/main" val="416452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zh-CN" altLang="en-US" sz="3200" b="1" dirty="0"/>
              <a:t>图像</a:t>
            </a:r>
            <a:r>
              <a:rPr lang="en-US" altLang="zh-CN" sz="3200" b="1" dirty="0"/>
              <a:t>(Image)</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15" name="Rectangle 14"/>
          <p:cNvSpPr/>
          <p:nvPr/>
        </p:nvSpPr>
        <p:spPr>
          <a:xfrm>
            <a:off x="665632" y="1262746"/>
            <a:ext cx="11270206" cy="2123658"/>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zh-CN" altLang="en-US" sz="2400" dirty="0"/>
              <a:t>可以看作是对物体或场景的一种表现形式</a:t>
            </a:r>
            <a:r>
              <a:rPr lang="en-US" altLang="zh-CN" sz="2400" dirty="0"/>
              <a:t>,</a:t>
            </a:r>
            <a:r>
              <a:rPr lang="zh-CN" altLang="zh-CN" sz="2400" dirty="0"/>
              <a:t>图像是人类社会活动中最常接触的信息载体</a:t>
            </a:r>
            <a:endParaRPr lang="zh-CN" altLang="en-US" sz="2400" dirty="0"/>
          </a:p>
          <a:p>
            <a:pPr marL="800100" lvl="1" indent="-342900">
              <a:buFont typeface="Wingdings" panose="05000000000000000000" pitchFamily="2" charset="2"/>
              <a:buChar char="q"/>
            </a:pPr>
            <a:r>
              <a:rPr lang="zh-CN" altLang="en-US" sz="2400" dirty="0"/>
              <a:t>抽象定义：二维函数</a:t>
            </a:r>
            <a:r>
              <a:rPr lang="en-US" altLang="zh-CN" sz="2400" i="1" dirty="0"/>
              <a:t>f </a:t>
            </a:r>
            <a:r>
              <a:rPr lang="en-US" altLang="zh-CN" sz="2400" dirty="0"/>
              <a:t>(</a:t>
            </a:r>
            <a:r>
              <a:rPr lang="en-US" altLang="zh-CN" sz="2400" i="1" dirty="0"/>
              <a:t>x, y</a:t>
            </a:r>
            <a:r>
              <a:rPr lang="en-US" altLang="zh-CN" sz="2400" dirty="0"/>
              <a:t>)</a:t>
            </a:r>
          </a:p>
          <a:p>
            <a:pPr lvl="2"/>
            <a:r>
              <a:rPr lang="en-US" altLang="zh-CN" dirty="0"/>
              <a:t>(</a:t>
            </a:r>
            <a:r>
              <a:rPr lang="en-US" altLang="zh-CN" i="1" dirty="0"/>
              <a:t>x, y</a:t>
            </a:r>
            <a:r>
              <a:rPr lang="en-US" altLang="zh-CN" dirty="0"/>
              <a:t>): </a:t>
            </a:r>
            <a:r>
              <a:rPr lang="zh-CN" altLang="en-US" dirty="0"/>
              <a:t>点的空间坐标（实数）</a:t>
            </a:r>
          </a:p>
          <a:p>
            <a:pPr lvl="2"/>
            <a:r>
              <a:rPr lang="en-US" altLang="zh-CN" i="1" dirty="0"/>
              <a:t>f</a:t>
            </a:r>
            <a:r>
              <a:rPr lang="en-US" altLang="zh-CN" dirty="0"/>
              <a:t> : </a:t>
            </a:r>
            <a:r>
              <a:rPr lang="zh-CN" altLang="en-US" dirty="0"/>
              <a:t>点</a:t>
            </a:r>
            <a:r>
              <a:rPr lang="en-US" altLang="zh-CN" dirty="0"/>
              <a:t>(</a:t>
            </a:r>
            <a:r>
              <a:rPr lang="en-US" altLang="zh-CN" i="1" dirty="0"/>
              <a:t>x, y</a:t>
            </a:r>
            <a:r>
              <a:rPr lang="en-US" altLang="zh-CN" dirty="0"/>
              <a:t>)</a:t>
            </a:r>
            <a:r>
              <a:rPr lang="zh-CN" altLang="en-US" dirty="0"/>
              <a:t>的幅度（亮度、强度或灰度）</a:t>
            </a:r>
          </a:p>
        </p:txBody>
      </p:sp>
      <p:sp>
        <p:nvSpPr>
          <p:cNvPr id="16" name="Rectangle 4"/>
          <p:cNvSpPr txBox="1">
            <a:spLocks noChangeArrowheads="1"/>
          </p:cNvSpPr>
          <p:nvPr/>
        </p:nvSpPr>
        <p:spPr>
          <a:xfrm>
            <a:off x="665632" y="3659098"/>
            <a:ext cx="5803262" cy="147616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90000"/>
              </a:lnSpc>
              <a:spcBef>
                <a:spcPts val="1000"/>
              </a:spcBef>
              <a:buFont typeface="Wingdings" panose="05000000000000000000" pitchFamily="2" charset="2"/>
              <a:buChar char="q"/>
            </a:pPr>
            <a:r>
              <a:rPr lang="zh-CN" altLang="en-US" b="1" dirty="0">
                <a:solidFill>
                  <a:schemeClr val="tx1"/>
                </a:solidFill>
                <a:latin typeface="微软雅黑" panose="020B0503020204020204" pitchFamily="34" charset="-122"/>
                <a:ea typeface="微软雅黑" panose="020B0503020204020204" pitchFamily="34" charset="-122"/>
              </a:rPr>
              <a:t>数字图像</a:t>
            </a:r>
          </a:p>
          <a:p>
            <a:pPr marL="914400" lvl="1" indent="-457200" algn="l">
              <a:buFont typeface="Wingdings" panose="05000000000000000000" pitchFamily="2" charset="2"/>
              <a:buChar char="q"/>
            </a:pPr>
            <a:r>
              <a:rPr lang="zh-CN" altLang="en-US" sz="2400" dirty="0">
                <a:solidFill>
                  <a:schemeClr val="tx1"/>
                </a:solidFill>
              </a:rPr>
              <a:t>数字化：对 </a:t>
            </a:r>
            <a:r>
              <a:rPr lang="en-US" altLang="zh-CN" sz="2400" dirty="0">
                <a:solidFill>
                  <a:schemeClr val="tx1"/>
                </a:solidFill>
              </a:rPr>
              <a:t>x</a:t>
            </a:r>
            <a:r>
              <a:rPr lang="zh-CN" altLang="en-US" sz="2400" dirty="0">
                <a:solidFill>
                  <a:schemeClr val="tx1"/>
                </a:solidFill>
              </a:rPr>
              <a:t>，</a:t>
            </a:r>
            <a:r>
              <a:rPr lang="en-US" altLang="zh-CN" sz="2400" dirty="0">
                <a:solidFill>
                  <a:schemeClr val="tx1"/>
                </a:solidFill>
              </a:rPr>
              <a:t>y </a:t>
            </a:r>
            <a:r>
              <a:rPr lang="zh-CN" altLang="en-US" sz="2400" dirty="0">
                <a:solidFill>
                  <a:schemeClr val="tx1"/>
                </a:solidFill>
              </a:rPr>
              <a:t>和 </a:t>
            </a:r>
            <a:r>
              <a:rPr lang="en-US" altLang="zh-CN" sz="2400" dirty="0">
                <a:solidFill>
                  <a:schemeClr val="tx1"/>
                </a:solidFill>
              </a:rPr>
              <a:t>f </a:t>
            </a:r>
            <a:r>
              <a:rPr lang="zh-CN" altLang="en-US" sz="2400" dirty="0">
                <a:solidFill>
                  <a:schemeClr val="tx1"/>
                </a:solidFill>
              </a:rPr>
              <a:t>进行离散化</a:t>
            </a:r>
            <a:r>
              <a:rPr lang="en-US" altLang="zh-CN" sz="2400" dirty="0">
                <a:solidFill>
                  <a:schemeClr val="tx1"/>
                </a:solidFill>
              </a:rPr>
              <a:t>,</a:t>
            </a:r>
            <a:endParaRPr lang="zh-CN" altLang="en-US" sz="2400" dirty="0">
              <a:solidFill>
                <a:schemeClr val="tx1"/>
              </a:solidFill>
            </a:endParaRPr>
          </a:p>
          <a:p>
            <a:pPr algn="l">
              <a:spcBef>
                <a:spcPct val="0"/>
              </a:spcBef>
              <a:buFontTx/>
              <a:buNone/>
            </a:pPr>
            <a:r>
              <a:rPr lang="zh-CN" altLang="en-US" sz="2400" dirty="0">
                <a:solidFill>
                  <a:schemeClr val="tx1"/>
                </a:solidFill>
              </a:rPr>
              <a:t>      其中的每个点称为图像元素，即像素。</a:t>
            </a:r>
          </a:p>
        </p:txBody>
      </p:sp>
      <p:pic>
        <p:nvPicPr>
          <p:cNvPr id="17" name="Picture 10" descr="成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94" y="2888257"/>
            <a:ext cx="5673105" cy="320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7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图像表示</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grpSp>
        <p:nvGrpSpPr>
          <p:cNvPr id="9" name="画布 698"/>
          <p:cNvGrpSpPr>
            <a:grpSpLocks/>
          </p:cNvGrpSpPr>
          <p:nvPr/>
        </p:nvGrpSpPr>
        <p:grpSpPr bwMode="auto">
          <a:xfrm>
            <a:off x="4381467" y="976645"/>
            <a:ext cx="7634287" cy="1550987"/>
            <a:chOff x="0" y="0"/>
            <a:chExt cx="5486400" cy="1115060"/>
          </a:xfrm>
        </p:grpSpPr>
        <p:sp>
          <p:nvSpPr>
            <p:cNvPr id="10" name="矩形 8"/>
            <p:cNvSpPr>
              <a:spLocks noChangeArrowheads="1"/>
            </p:cNvSpPr>
            <p:nvPr/>
          </p:nvSpPr>
          <p:spPr bwMode="auto">
            <a:xfrm>
              <a:off x="0" y="0"/>
              <a:ext cx="5486400" cy="111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ahoma" panose="020B0604030504040204" pitchFamily="34" charset="0"/>
              </a:endParaRPr>
            </a:p>
          </p:txBody>
        </p:sp>
        <p:pic>
          <p:nvPicPr>
            <p:cNvPr id="13"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00" y="0"/>
              <a:ext cx="208534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0"/>
              <a:ext cx="232156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1">
              <a:extLst>
                <a:ext uri="{FF2B5EF4-FFF2-40B4-BE49-F238E27FC236}">
                  <a16:creationId xmlns:a16="http://schemas.microsoft.com/office/drawing/2014/main" id="{86656B77-DEB4-47C8-8E6F-53942E44C5CC}"/>
                </a:ext>
              </a:extLst>
            </p:cNvPr>
            <p:cNvCxnSpPr/>
            <p:nvPr/>
          </p:nvCxnSpPr>
          <p:spPr>
            <a:xfrm flipV="1">
              <a:off x="1686192" y="57066"/>
              <a:ext cx="1210453" cy="438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2">
              <a:extLst>
                <a:ext uri="{FF2B5EF4-FFF2-40B4-BE49-F238E27FC236}">
                  <a16:creationId xmlns:a16="http://schemas.microsoft.com/office/drawing/2014/main" id="{125A779E-312C-41C2-B8DA-A73731C4F71D}"/>
                </a:ext>
              </a:extLst>
            </p:cNvPr>
            <p:cNvCxnSpPr/>
            <p:nvPr/>
          </p:nvCxnSpPr>
          <p:spPr>
            <a:xfrm>
              <a:off x="1818532" y="617449"/>
              <a:ext cx="1078113" cy="401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Object 10"/>
          <p:cNvGraphicFramePr>
            <a:graphicFrameLocks noChangeAspect="1"/>
          </p:cNvGraphicFramePr>
          <p:nvPr>
            <p:extLst>
              <p:ext uri="{D42A27DB-BD31-4B8C-83A1-F6EECF244321}">
                <p14:modId xmlns:p14="http://schemas.microsoft.com/office/powerpoint/2010/main" val="2083604078"/>
              </p:ext>
            </p:extLst>
          </p:nvPr>
        </p:nvGraphicFramePr>
        <p:xfrm>
          <a:off x="2347861" y="4064101"/>
          <a:ext cx="2386013" cy="374650"/>
        </p:xfrm>
        <a:graphic>
          <a:graphicData uri="http://schemas.openxmlformats.org/presentationml/2006/ole">
            <mc:AlternateContent xmlns:mc="http://schemas.openxmlformats.org/markup-compatibility/2006">
              <mc:Choice xmlns:v="urn:schemas-microsoft-com:vml" Requires="v">
                <p:oleObj spid="_x0000_s21554" name="公式" r:id="rId6" imgW="1307532" imgH="203112" progId="Equation.3">
                  <p:embed/>
                </p:oleObj>
              </mc:Choice>
              <mc:Fallback>
                <p:oleObj name="公式" r:id="rId6" imgW="1307532" imgH="203112" progId="Equation.3">
                  <p:embed/>
                  <p:pic>
                    <p:nvPicPr>
                      <p:cNvPr id="3481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861" y="4064101"/>
                        <a:ext cx="23860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1"/>
          <p:cNvGraphicFramePr>
            <a:graphicFrameLocks noChangeAspect="1"/>
          </p:cNvGraphicFramePr>
          <p:nvPr>
            <p:extLst>
              <p:ext uri="{D42A27DB-BD31-4B8C-83A1-F6EECF244321}">
                <p14:modId xmlns:p14="http://schemas.microsoft.com/office/powerpoint/2010/main" val="1992102719"/>
              </p:ext>
            </p:extLst>
          </p:nvPr>
        </p:nvGraphicFramePr>
        <p:xfrm>
          <a:off x="1063175" y="4494119"/>
          <a:ext cx="5408612" cy="500063"/>
        </p:xfrm>
        <a:graphic>
          <a:graphicData uri="http://schemas.openxmlformats.org/presentationml/2006/ole">
            <mc:AlternateContent xmlns:mc="http://schemas.openxmlformats.org/markup-compatibility/2006">
              <mc:Choice xmlns:v="urn:schemas-microsoft-com:vml" Requires="v">
                <p:oleObj spid="_x0000_s21555" name="公式" r:id="rId8" imgW="2489200" imgH="228600" progId="Equation.3">
                  <p:embed/>
                </p:oleObj>
              </mc:Choice>
              <mc:Fallback>
                <p:oleObj name="公式" r:id="rId8" imgW="2489200" imgH="228600" progId="Equation.3">
                  <p:embed/>
                  <p:pic>
                    <p:nvPicPr>
                      <p:cNvPr id="3482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175" y="4494119"/>
                        <a:ext cx="5408612" cy="5000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 name="图片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60247" y="2289739"/>
            <a:ext cx="2354263"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385632" y="1752139"/>
            <a:ext cx="2756402" cy="461665"/>
          </a:xfrm>
          <a:prstGeom prst="rect">
            <a:avLst/>
          </a:prstGeom>
        </p:spPr>
        <p:txBody>
          <a:bodyPr wrap="square">
            <a:spAutoFit/>
          </a:bodyPr>
          <a:lstStyle/>
          <a:p>
            <a:pPr marL="800100" lvl="1" indent="-342900">
              <a:buFont typeface="Wingdings" panose="05000000000000000000" pitchFamily="2" charset="2"/>
              <a:buChar char="q"/>
            </a:pPr>
            <a:r>
              <a:rPr lang="zh-CN" altLang="en-US" sz="2400" b="1" dirty="0">
                <a:latin typeface="微软雅黑" panose="020B0503020204020204" pitchFamily="34" charset="-122"/>
                <a:ea typeface="微软雅黑" panose="020B0503020204020204" pitchFamily="34" charset="-122"/>
              </a:rPr>
              <a:t>矩阵表示</a:t>
            </a:r>
            <a:endParaRPr lang="zh-CN" altLang="en-US" b="1" dirty="0">
              <a:latin typeface="微软雅黑" panose="020B0503020204020204" pitchFamily="34" charset="-122"/>
              <a:ea typeface="微软雅黑" panose="020B0503020204020204" pitchFamily="34" charset="-122"/>
            </a:endParaRPr>
          </a:p>
        </p:txBody>
      </p:sp>
      <p:sp>
        <p:nvSpPr>
          <p:cNvPr id="25" name="Rectangle 24"/>
          <p:cNvSpPr/>
          <p:nvPr/>
        </p:nvSpPr>
        <p:spPr>
          <a:xfrm>
            <a:off x="482909" y="3476365"/>
            <a:ext cx="2756402" cy="461665"/>
          </a:xfrm>
          <a:prstGeom prst="rect">
            <a:avLst/>
          </a:prstGeom>
        </p:spPr>
        <p:txBody>
          <a:bodyPr wrap="square">
            <a:spAutoFit/>
          </a:bodyPr>
          <a:lstStyle/>
          <a:p>
            <a:pPr marL="800100" lvl="1" indent="-342900">
              <a:buFont typeface="Wingdings" panose="05000000000000000000" pitchFamily="2" charset="2"/>
              <a:buChar char="q"/>
            </a:pPr>
            <a:r>
              <a:rPr lang="zh-CN" altLang="en-US" sz="2400" b="1" dirty="0">
                <a:latin typeface="微软雅黑" panose="020B0503020204020204" pitchFamily="34" charset="-122"/>
                <a:ea typeface="微软雅黑" panose="020B0503020204020204" pitchFamily="34" charset="-122"/>
              </a:rPr>
              <a:t>向量表示</a:t>
            </a:r>
            <a:endParaRPr lang="zh-CN" altLang="en-US" b="1" dirty="0">
              <a:latin typeface="微软雅黑" panose="020B0503020204020204" pitchFamily="34" charset="-122"/>
              <a:ea typeface="微软雅黑" panose="020B0503020204020204" pitchFamily="34" charset="-122"/>
            </a:endParaRPr>
          </a:p>
        </p:txBody>
      </p:sp>
      <p:pic>
        <p:nvPicPr>
          <p:cNvPr id="26" name="图片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1609" y="3199707"/>
            <a:ext cx="17272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93327" y="3199707"/>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5"/>
          <p:cNvSpPr txBox="1">
            <a:spLocks noChangeArrowheads="1"/>
          </p:cNvSpPr>
          <p:nvPr/>
        </p:nvSpPr>
        <p:spPr bwMode="auto">
          <a:xfrm>
            <a:off x="6879009" y="4994182"/>
            <a:ext cx="457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327FB0"/>
                </a:solidFill>
                <a:latin typeface="微软雅黑" panose="020B0503020204020204" pitchFamily="34" charset="-122"/>
                <a:ea typeface="微软雅黑" panose="020B0503020204020204" pitchFamily="34" charset="-122"/>
              </a:rPr>
              <a:t>数字图像的表示方式</a:t>
            </a:r>
          </a:p>
        </p:txBody>
      </p:sp>
    </p:spTree>
    <p:extLst>
      <p:ext uri="{BB962C8B-B14F-4D97-AF65-F5344CB8AC3E}">
        <p14:creationId xmlns:p14="http://schemas.microsoft.com/office/powerpoint/2010/main" val="41886340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26319</TotalTime>
  <Words>2085</Words>
  <Application>Microsoft Office PowerPoint</Application>
  <PresentationFormat>Widescreen</PresentationFormat>
  <Paragraphs>321</Paragraphs>
  <Slides>38</Slides>
  <Notes>34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等线</vt:lpstr>
      <vt:lpstr>宋体</vt:lpstr>
      <vt:lpstr>微软雅黑</vt:lpstr>
      <vt:lpstr>Arial</vt:lpstr>
      <vt:lpstr>Calibri</vt:lpstr>
      <vt:lpstr>Comic Sans MS</vt:lpstr>
      <vt:lpstr>Tahoma</vt:lpstr>
      <vt:lpstr>Times New Roman</vt:lpstr>
      <vt:lpstr>Wingdings</vt:lpstr>
      <vt:lpstr>Office 主题​​</vt:lpstr>
      <vt:lpstr>公式</vt:lpstr>
      <vt:lpstr>数字图像处理 绪论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图像处理和其它学科的关系</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Davy</dc:creator>
  <cp:lastModifiedBy>Wu Yuwei</cp:lastModifiedBy>
  <cp:revision>3071</cp:revision>
  <dcterms:created xsi:type="dcterms:W3CDTF">2018-06-21T08:06:04Z</dcterms:created>
  <dcterms:modified xsi:type="dcterms:W3CDTF">2023-09-18T02:28:49Z</dcterms:modified>
</cp:coreProperties>
</file>